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DM Sans Bold" charset="1" panose="00000000000000000000"/>
      <p:regular r:id="rId29"/>
    </p:embeddedFont>
    <p:embeddedFont>
      <p:font typeface="Avenir Bold" charset="1" panose="020B0703020203020204"/>
      <p:regular r:id="rId30"/>
    </p:embeddedFont>
    <p:embeddedFont>
      <p:font typeface="DM Sans Italics" charset="1" panose="00000000000000000000"/>
      <p:regular r:id="rId31"/>
    </p:embeddedFont>
    <p:embeddedFont>
      <p:font typeface="DM Sans" charset="1" panose="00000000000000000000"/>
      <p:regular r:id="rId32"/>
    </p:embeddedFont>
    <p:embeddedFont>
      <p:font typeface="Poppins" charset="1" panose="00000500000000000000"/>
      <p:regular r:id="rId33"/>
    </p:embeddedFont>
    <p:embeddedFont>
      <p:font typeface="Poppins Medium" charset="1" panose="0000060000000000000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31" Target="../media/image30.svg" Type="http://schemas.openxmlformats.org/officeDocument/2006/relationships/image"/><Relationship Id="rId32" Target="../media/image31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1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30" Target="../media/image40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1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28" Target="../media/image4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1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28" Target="../media/image5.png" Type="http://schemas.openxmlformats.org/officeDocument/2006/relationships/image"/><Relationship Id="rId29" Target="../media/image6.svg" Type="http://schemas.openxmlformats.org/officeDocument/2006/relationships/image"/><Relationship Id="rId3" Target="../media/image2.svg" Type="http://schemas.openxmlformats.org/officeDocument/2006/relationships/image"/><Relationship Id="rId30" Target="../media/image40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1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1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1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1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1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1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29398" y="8614893"/>
            <a:ext cx="4899948" cy="3344214"/>
          </a:xfrm>
          <a:custGeom>
            <a:avLst/>
            <a:gdLst/>
            <a:ahLst/>
            <a:cxnLst/>
            <a:rect r="r" b="b" t="t" l="l"/>
            <a:pathLst>
              <a:path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30709" y="9258300"/>
            <a:ext cx="3059829" cy="751049"/>
          </a:xfrm>
          <a:custGeom>
            <a:avLst/>
            <a:gdLst/>
            <a:ahLst/>
            <a:cxnLst/>
            <a:rect r="r" b="b" t="t" l="l"/>
            <a:pathLst>
              <a:path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465815" y="6409875"/>
            <a:ext cx="724985" cy="920616"/>
          </a:xfrm>
          <a:custGeom>
            <a:avLst/>
            <a:gdLst/>
            <a:ahLst/>
            <a:cxnLst/>
            <a:rect r="r" b="b" t="t" l="l"/>
            <a:pathLst>
              <a:path h="920616" w="724985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15205" y="8540136"/>
            <a:ext cx="4602314" cy="3618569"/>
          </a:xfrm>
          <a:custGeom>
            <a:avLst/>
            <a:gdLst/>
            <a:ahLst/>
            <a:cxnLst/>
            <a:rect r="r" b="b" t="t" l="l"/>
            <a:pathLst>
              <a:path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674156" y="-1072630"/>
            <a:ext cx="4899948" cy="3068592"/>
          </a:xfrm>
          <a:custGeom>
            <a:avLst/>
            <a:gdLst/>
            <a:ahLst/>
            <a:cxnLst/>
            <a:rect r="r" b="b" t="t" l="l"/>
            <a:pathLst>
              <a:path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2686214" y="-2578193"/>
            <a:ext cx="4292424" cy="3870986"/>
          </a:xfrm>
          <a:custGeom>
            <a:avLst/>
            <a:gdLst/>
            <a:ahLst/>
            <a:cxnLst/>
            <a:rect r="r" b="b" t="t" l="l"/>
            <a:pathLst>
              <a:path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138935" y="9258300"/>
            <a:ext cx="4076270" cy="2863579"/>
          </a:xfrm>
          <a:custGeom>
            <a:avLst/>
            <a:gdLst/>
            <a:ahLst/>
            <a:cxnLst/>
            <a:rect r="r" b="b" t="t" l="l"/>
            <a:pathLst>
              <a:path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7409323" y="-2700100"/>
            <a:ext cx="5493058" cy="4114800"/>
          </a:xfrm>
          <a:custGeom>
            <a:avLst/>
            <a:gdLst/>
            <a:ahLst/>
            <a:cxnLst/>
            <a:rect r="r" b="b" t="t" l="l"/>
            <a:pathLst>
              <a:path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4747568">
            <a:off x="-2972342" y="3665317"/>
            <a:ext cx="4896097" cy="2735694"/>
          </a:xfrm>
          <a:custGeom>
            <a:avLst/>
            <a:gdLst/>
            <a:ahLst/>
            <a:cxnLst/>
            <a:rect r="r" b="b" t="t" l="l"/>
            <a:pathLst>
              <a:path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4831481" y="-1626507"/>
            <a:ext cx="2892762" cy="2919301"/>
          </a:xfrm>
          <a:custGeom>
            <a:avLst/>
            <a:gdLst/>
            <a:ahLst/>
            <a:cxnLst/>
            <a:rect r="r" b="b" t="t" l="l"/>
            <a:pathLst>
              <a:path h="2919301" w="2892762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7259300" y="2262342"/>
            <a:ext cx="3575541" cy="3575541"/>
          </a:xfrm>
          <a:custGeom>
            <a:avLst/>
            <a:gdLst/>
            <a:ahLst/>
            <a:cxnLst/>
            <a:rect r="r" b="b" t="t" l="l"/>
            <a:pathLst>
              <a:path h="3575541" w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2570549" y="9093737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-5282649">
            <a:off x="16440369" y="6970869"/>
            <a:ext cx="3382987" cy="1154444"/>
          </a:xfrm>
          <a:custGeom>
            <a:avLst/>
            <a:gdLst/>
            <a:ahLst/>
            <a:cxnLst/>
            <a:rect r="r" b="b" t="t" l="l"/>
            <a:pathLst>
              <a:path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16978638" y="-642644"/>
            <a:ext cx="3104522" cy="3342688"/>
          </a:xfrm>
          <a:custGeom>
            <a:avLst/>
            <a:gdLst/>
            <a:ahLst/>
            <a:cxnLst/>
            <a:rect r="r" b="b" t="t" l="l"/>
            <a:pathLst>
              <a:path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4737926" y="2576219"/>
            <a:ext cx="724985" cy="920616"/>
          </a:xfrm>
          <a:custGeom>
            <a:avLst/>
            <a:gdLst/>
            <a:ahLst/>
            <a:cxnLst/>
            <a:rect r="r" b="b" t="t" l="l"/>
            <a:pathLst>
              <a:path h="920616" w="724985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822185" y="6486075"/>
            <a:ext cx="10643631" cy="1077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1"/>
              </a:lnSpc>
            </a:pPr>
            <a:r>
              <a:rPr lang="en-US" b="true" sz="4181" spc="-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Understanding the Benefit of Counseling and Occupational Therapy </a:t>
            </a:r>
          </a:p>
        </p:txBody>
      </p:sp>
      <p:sp>
        <p:nvSpPr>
          <p:cNvPr name="Freeform 18" id="18"/>
          <p:cNvSpPr/>
          <p:nvPr/>
        </p:nvSpPr>
        <p:spPr>
          <a:xfrm flipH="true" flipV="false" rot="0">
            <a:off x="13065711" y="6870183"/>
            <a:ext cx="5700767" cy="4270393"/>
          </a:xfrm>
          <a:custGeom>
            <a:avLst/>
            <a:gdLst/>
            <a:ahLst/>
            <a:cxnLst/>
            <a:rect r="r" b="b" t="t" l="l"/>
            <a:pathLst>
              <a:path h="4270393" w="5700767">
                <a:moveTo>
                  <a:pt x="5700766" y="0"/>
                </a:moveTo>
                <a:lnTo>
                  <a:pt x="0" y="0"/>
                </a:lnTo>
                <a:lnTo>
                  <a:pt x="0" y="4270393"/>
                </a:lnTo>
                <a:lnTo>
                  <a:pt x="5700766" y="4270393"/>
                </a:lnTo>
                <a:lnTo>
                  <a:pt x="5700766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465815" y="8302041"/>
            <a:ext cx="3178156" cy="1772420"/>
          </a:xfrm>
          <a:custGeom>
            <a:avLst/>
            <a:gdLst/>
            <a:ahLst/>
            <a:cxnLst/>
            <a:rect r="r" b="b" t="t" l="l"/>
            <a:pathLst>
              <a:path h="1772420" w="3178156">
                <a:moveTo>
                  <a:pt x="0" y="0"/>
                </a:moveTo>
                <a:lnTo>
                  <a:pt x="3178156" y="0"/>
                </a:lnTo>
                <a:lnTo>
                  <a:pt x="3178156" y="1772421"/>
                </a:lnTo>
                <a:lnTo>
                  <a:pt x="0" y="1772421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-16053" r="0" b="-16053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631095" y="2316103"/>
            <a:ext cx="15025811" cy="350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22"/>
              </a:lnSpc>
            </a:pPr>
            <a:r>
              <a:rPr lang="en-US" b="true" sz="959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The Collaborative Approach to Substance Use Recovery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79427" y="1989054"/>
            <a:ext cx="4208573" cy="4247184"/>
          </a:xfrm>
          <a:custGeom>
            <a:avLst/>
            <a:gdLst/>
            <a:ahLst/>
            <a:cxnLst/>
            <a:rect r="r" b="b" t="t" l="l"/>
            <a:pathLst>
              <a:path h="4247184" w="4208573">
                <a:moveTo>
                  <a:pt x="0" y="0"/>
                </a:moveTo>
                <a:lnTo>
                  <a:pt x="4208573" y="0"/>
                </a:lnTo>
                <a:lnTo>
                  <a:pt x="4208573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1028700" y="3908142"/>
            <a:ext cx="10452050" cy="5483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2659" indent="-351330" lvl="1">
              <a:lnSpc>
                <a:spcPts val="4393"/>
              </a:lnSpc>
              <a:buFont typeface="Arial"/>
              <a:buChar char="•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Role of Counselors: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Provide emotional support and therapy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Help develop relapse prevention plans </a:t>
            </a: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>
              <a:lnSpc>
                <a:spcPts val="4393"/>
              </a:lnSpc>
            </a:pPr>
          </a:p>
          <a:p>
            <a:pPr algn="l" marL="702659" indent="-351330" lvl="1">
              <a:lnSpc>
                <a:spcPts val="4393"/>
              </a:lnSpc>
              <a:buFont typeface="Arial"/>
              <a:buChar char="•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Role of Occupational Therapists:</a:t>
            </a: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Address functional deficits in daily activities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Assist with building healthy routines and habits </a:t>
            </a:r>
          </a:p>
          <a:p>
            <a:pPr algn="l">
              <a:lnSpc>
                <a:spcPts val="4393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997024" y="3509372"/>
            <a:ext cx="5945014" cy="5188376"/>
          </a:xfrm>
          <a:custGeom>
            <a:avLst/>
            <a:gdLst/>
            <a:ahLst/>
            <a:cxnLst/>
            <a:rect r="r" b="b" t="t" l="l"/>
            <a:pathLst>
              <a:path h="5188376" w="5945014">
                <a:moveTo>
                  <a:pt x="0" y="0"/>
                </a:moveTo>
                <a:lnTo>
                  <a:pt x="5945014" y="0"/>
                </a:lnTo>
                <a:lnTo>
                  <a:pt x="5945014" y="5188376"/>
                </a:lnTo>
                <a:lnTo>
                  <a:pt x="0" y="51883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5614" y="1019142"/>
            <a:ext cx="12028649" cy="182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49"/>
              </a:lnSpc>
            </a:pPr>
            <a:r>
              <a:rPr lang="en-US" b="true" sz="74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Collaborative Role of Counselors and OTs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29398" y="8614893"/>
            <a:ext cx="4899948" cy="3344214"/>
          </a:xfrm>
          <a:custGeom>
            <a:avLst/>
            <a:gdLst/>
            <a:ahLst/>
            <a:cxnLst/>
            <a:rect r="r" b="b" t="t" l="l"/>
            <a:pathLst>
              <a:path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30709" y="9258300"/>
            <a:ext cx="3059829" cy="751049"/>
          </a:xfrm>
          <a:custGeom>
            <a:avLst/>
            <a:gdLst/>
            <a:ahLst/>
            <a:cxnLst/>
            <a:rect r="r" b="b" t="t" l="l"/>
            <a:pathLst>
              <a:path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15205" y="8540136"/>
            <a:ext cx="4602314" cy="3618569"/>
          </a:xfrm>
          <a:custGeom>
            <a:avLst/>
            <a:gdLst/>
            <a:ahLst/>
            <a:cxnLst/>
            <a:rect r="r" b="b" t="t" l="l"/>
            <a:pathLst>
              <a:path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674156" y="-1072630"/>
            <a:ext cx="4899948" cy="3068592"/>
          </a:xfrm>
          <a:custGeom>
            <a:avLst/>
            <a:gdLst/>
            <a:ahLst/>
            <a:cxnLst/>
            <a:rect r="r" b="b" t="t" l="l"/>
            <a:pathLst>
              <a:path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2686214" y="-2578193"/>
            <a:ext cx="4292424" cy="3870986"/>
          </a:xfrm>
          <a:custGeom>
            <a:avLst/>
            <a:gdLst/>
            <a:ahLst/>
            <a:cxnLst/>
            <a:rect r="r" b="b" t="t" l="l"/>
            <a:pathLst>
              <a:path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138935" y="9258300"/>
            <a:ext cx="4076270" cy="2863579"/>
          </a:xfrm>
          <a:custGeom>
            <a:avLst/>
            <a:gdLst/>
            <a:ahLst/>
            <a:cxnLst/>
            <a:rect r="r" b="b" t="t" l="l"/>
            <a:pathLst>
              <a:path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7409323" y="-2700100"/>
            <a:ext cx="5493058" cy="4114800"/>
          </a:xfrm>
          <a:custGeom>
            <a:avLst/>
            <a:gdLst/>
            <a:ahLst/>
            <a:cxnLst/>
            <a:rect r="r" b="b" t="t" l="l"/>
            <a:pathLst>
              <a:path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4747568">
            <a:off x="-2972342" y="3665317"/>
            <a:ext cx="4896097" cy="2735694"/>
          </a:xfrm>
          <a:custGeom>
            <a:avLst/>
            <a:gdLst/>
            <a:ahLst/>
            <a:cxnLst/>
            <a:rect r="r" b="b" t="t" l="l"/>
            <a:pathLst>
              <a:path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4831481" y="-1626507"/>
            <a:ext cx="2892762" cy="2919301"/>
          </a:xfrm>
          <a:custGeom>
            <a:avLst/>
            <a:gdLst/>
            <a:ahLst/>
            <a:cxnLst/>
            <a:rect r="r" b="b" t="t" l="l"/>
            <a:pathLst>
              <a:path h="2919301" w="2892762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2262342"/>
            <a:ext cx="3575541" cy="3575541"/>
          </a:xfrm>
          <a:custGeom>
            <a:avLst/>
            <a:gdLst/>
            <a:ahLst/>
            <a:cxnLst/>
            <a:rect r="r" b="b" t="t" l="l"/>
            <a:pathLst>
              <a:path h="3575541" w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2570549" y="9093737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-5282649">
            <a:off x="16440369" y="6970869"/>
            <a:ext cx="3382987" cy="1154444"/>
          </a:xfrm>
          <a:custGeom>
            <a:avLst/>
            <a:gdLst/>
            <a:ahLst/>
            <a:cxnLst/>
            <a:rect r="r" b="b" t="t" l="l"/>
            <a:pathLst>
              <a:path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6978638" y="-642644"/>
            <a:ext cx="3104522" cy="3342688"/>
          </a:xfrm>
          <a:custGeom>
            <a:avLst/>
            <a:gdLst/>
            <a:ahLst/>
            <a:cxnLst/>
            <a:rect r="r" b="b" t="t" l="l"/>
            <a:pathLst>
              <a:path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5" id="15"/>
          <p:cNvSpPr txBox="true"/>
          <p:nvPr/>
        </p:nvSpPr>
        <p:spPr>
          <a:xfrm rot="0">
            <a:off x="1365817" y="3437876"/>
            <a:ext cx="15556366" cy="240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0"/>
              </a:lnSpc>
            </a:pPr>
            <a:r>
              <a:rPr lang="en-US" b="true" sz="979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05. How Counselors and OTs Can Collaborate 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80812" y="6109951"/>
            <a:ext cx="15610884" cy="513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9"/>
              </a:lnSpc>
            </a:pPr>
            <a:r>
              <a:rPr lang="en-US" sz="3999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How can we make the best team?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79427" y="1989054"/>
            <a:ext cx="4208573" cy="4247184"/>
          </a:xfrm>
          <a:custGeom>
            <a:avLst/>
            <a:gdLst/>
            <a:ahLst/>
            <a:cxnLst/>
            <a:rect r="r" b="b" t="t" l="l"/>
            <a:pathLst>
              <a:path h="4247184" w="4208573">
                <a:moveTo>
                  <a:pt x="0" y="0"/>
                </a:moveTo>
                <a:lnTo>
                  <a:pt x="4208573" y="0"/>
                </a:lnTo>
                <a:lnTo>
                  <a:pt x="4208573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695776" y="3464326"/>
            <a:ext cx="10452050" cy="6605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2659" indent="-351329" lvl="1">
              <a:lnSpc>
                <a:spcPts val="4393"/>
              </a:lnSpc>
              <a:buFont typeface="Arial"/>
              <a:buChar char="•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Holistic Assessment: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Counselor: Addresses emotional and physiological issues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OT: Focuses on functional abilities and life skills </a:t>
            </a: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 marL="702659" indent="-351329" lvl="1">
              <a:lnSpc>
                <a:spcPts val="4393"/>
              </a:lnSpc>
              <a:buFont typeface="Arial"/>
              <a:buChar char="•"/>
            </a:pP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Co-Developing Interventions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Joint planning for addressing recovery and life skills  </a:t>
            </a:r>
          </a:p>
          <a:p>
            <a:pPr algn="l" marL="702659" indent="-351329" lvl="1">
              <a:lnSpc>
                <a:spcPts val="4393"/>
              </a:lnSpc>
              <a:buFont typeface="Arial"/>
              <a:buChar char="•"/>
            </a:pP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Goal Setting and Joint Sessions: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Set short and long term goals for both sobriety and functional independence </a:t>
            </a:r>
          </a:p>
          <a:p>
            <a:pPr algn="l">
              <a:lnSpc>
                <a:spcPts val="4393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928844" y="3934829"/>
            <a:ext cx="7359156" cy="4602818"/>
          </a:xfrm>
          <a:custGeom>
            <a:avLst/>
            <a:gdLst/>
            <a:ahLst/>
            <a:cxnLst/>
            <a:rect r="r" b="b" t="t" l="l"/>
            <a:pathLst>
              <a:path h="4602818" w="7359156">
                <a:moveTo>
                  <a:pt x="0" y="0"/>
                </a:moveTo>
                <a:lnTo>
                  <a:pt x="7359156" y="0"/>
                </a:lnTo>
                <a:lnTo>
                  <a:pt x="7359156" y="4602818"/>
                </a:lnTo>
                <a:lnTo>
                  <a:pt x="0" y="4602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5614" y="1019142"/>
            <a:ext cx="12028649" cy="182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49"/>
              </a:lnSpc>
            </a:pPr>
            <a:r>
              <a:rPr lang="en-US" b="true" sz="74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How Counselors and OTs Can Collaborate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29398" y="8614893"/>
            <a:ext cx="4899948" cy="3344214"/>
          </a:xfrm>
          <a:custGeom>
            <a:avLst/>
            <a:gdLst/>
            <a:ahLst/>
            <a:cxnLst/>
            <a:rect r="r" b="b" t="t" l="l"/>
            <a:pathLst>
              <a:path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30709" y="9258300"/>
            <a:ext cx="3059829" cy="751049"/>
          </a:xfrm>
          <a:custGeom>
            <a:avLst/>
            <a:gdLst/>
            <a:ahLst/>
            <a:cxnLst/>
            <a:rect r="r" b="b" t="t" l="l"/>
            <a:pathLst>
              <a:path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36705" y="6409875"/>
            <a:ext cx="724985" cy="920616"/>
          </a:xfrm>
          <a:custGeom>
            <a:avLst/>
            <a:gdLst/>
            <a:ahLst/>
            <a:cxnLst/>
            <a:rect r="r" b="b" t="t" l="l"/>
            <a:pathLst>
              <a:path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15205" y="8540136"/>
            <a:ext cx="4602314" cy="3618569"/>
          </a:xfrm>
          <a:custGeom>
            <a:avLst/>
            <a:gdLst/>
            <a:ahLst/>
            <a:cxnLst/>
            <a:rect r="r" b="b" t="t" l="l"/>
            <a:pathLst>
              <a:path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674156" y="-1072630"/>
            <a:ext cx="4899948" cy="3068592"/>
          </a:xfrm>
          <a:custGeom>
            <a:avLst/>
            <a:gdLst/>
            <a:ahLst/>
            <a:cxnLst/>
            <a:rect r="r" b="b" t="t" l="l"/>
            <a:pathLst>
              <a:path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2686214" y="-2578193"/>
            <a:ext cx="4292424" cy="3870986"/>
          </a:xfrm>
          <a:custGeom>
            <a:avLst/>
            <a:gdLst/>
            <a:ahLst/>
            <a:cxnLst/>
            <a:rect r="r" b="b" t="t" l="l"/>
            <a:pathLst>
              <a:path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138935" y="9258300"/>
            <a:ext cx="4076270" cy="2863579"/>
          </a:xfrm>
          <a:custGeom>
            <a:avLst/>
            <a:gdLst/>
            <a:ahLst/>
            <a:cxnLst/>
            <a:rect r="r" b="b" t="t" l="l"/>
            <a:pathLst>
              <a:path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7409323" y="-2700100"/>
            <a:ext cx="5493058" cy="4114800"/>
          </a:xfrm>
          <a:custGeom>
            <a:avLst/>
            <a:gdLst/>
            <a:ahLst/>
            <a:cxnLst/>
            <a:rect r="r" b="b" t="t" l="l"/>
            <a:pathLst>
              <a:path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4747568">
            <a:off x="-2972342" y="3665317"/>
            <a:ext cx="4896097" cy="2735694"/>
          </a:xfrm>
          <a:custGeom>
            <a:avLst/>
            <a:gdLst/>
            <a:ahLst/>
            <a:cxnLst/>
            <a:rect r="r" b="b" t="t" l="l"/>
            <a:pathLst>
              <a:path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4831481" y="-1626507"/>
            <a:ext cx="2892762" cy="2919301"/>
          </a:xfrm>
          <a:custGeom>
            <a:avLst/>
            <a:gdLst/>
            <a:ahLst/>
            <a:cxnLst/>
            <a:rect r="r" b="b" t="t" l="l"/>
            <a:pathLst>
              <a:path h="2919301" w="2892762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7259300" y="2262342"/>
            <a:ext cx="3575541" cy="3575541"/>
          </a:xfrm>
          <a:custGeom>
            <a:avLst/>
            <a:gdLst/>
            <a:ahLst/>
            <a:cxnLst/>
            <a:rect r="r" b="b" t="t" l="l"/>
            <a:pathLst>
              <a:path h="3575541" w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2570549" y="9093737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-5282649">
            <a:off x="16440369" y="6970869"/>
            <a:ext cx="3382987" cy="1154444"/>
          </a:xfrm>
          <a:custGeom>
            <a:avLst/>
            <a:gdLst/>
            <a:ahLst/>
            <a:cxnLst/>
            <a:rect r="r" b="b" t="t" l="l"/>
            <a:pathLst>
              <a:path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16978638" y="-642644"/>
            <a:ext cx="3104522" cy="3342688"/>
          </a:xfrm>
          <a:custGeom>
            <a:avLst/>
            <a:gdLst/>
            <a:ahLst/>
            <a:cxnLst/>
            <a:rect r="r" b="b" t="t" l="l"/>
            <a:pathLst>
              <a:path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6" id="16"/>
          <p:cNvSpPr txBox="true"/>
          <p:nvPr/>
        </p:nvSpPr>
        <p:spPr>
          <a:xfrm rot="0">
            <a:off x="3129676" y="4612980"/>
            <a:ext cx="12028649" cy="1327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68"/>
              </a:lnSpc>
            </a:pPr>
            <a:r>
              <a:rPr lang="en-US" b="true" sz="1049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06. Case Study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4737926" y="2576219"/>
            <a:ext cx="724985" cy="920616"/>
          </a:xfrm>
          <a:custGeom>
            <a:avLst/>
            <a:gdLst/>
            <a:ahLst/>
            <a:cxnLst/>
            <a:rect r="r" b="b" t="t" l="l"/>
            <a:pathLst>
              <a:path h="920616" w="724985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076214" y="6170362"/>
            <a:ext cx="12028649" cy="593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7"/>
              </a:lnSpc>
            </a:pPr>
            <a:r>
              <a:rPr lang="en-US" sz="4699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Maria 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30"/>
          <a:stretch>
            <a:fillRect/>
          </a:stretch>
        </p:blipFill>
        <p:spPr>
          <a:xfrm rot="0">
            <a:off x="243161" y="7320690"/>
            <a:ext cx="2728825" cy="27288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29398" y="8614893"/>
            <a:ext cx="4899948" cy="3344214"/>
          </a:xfrm>
          <a:custGeom>
            <a:avLst/>
            <a:gdLst/>
            <a:ahLst/>
            <a:cxnLst/>
            <a:rect r="r" b="b" t="t" l="l"/>
            <a:pathLst>
              <a:path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30709" y="9258300"/>
            <a:ext cx="3059829" cy="751049"/>
          </a:xfrm>
          <a:custGeom>
            <a:avLst/>
            <a:gdLst/>
            <a:ahLst/>
            <a:cxnLst/>
            <a:rect r="r" b="b" t="t" l="l"/>
            <a:pathLst>
              <a:path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15205" y="8540136"/>
            <a:ext cx="4602314" cy="3618569"/>
          </a:xfrm>
          <a:custGeom>
            <a:avLst/>
            <a:gdLst/>
            <a:ahLst/>
            <a:cxnLst/>
            <a:rect r="r" b="b" t="t" l="l"/>
            <a:pathLst>
              <a:path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674156" y="-1072630"/>
            <a:ext cx="4899948" cy="3068592"/>
          </a:xfrm>
          <a:custGeom>
            <a:avLst/>
            <a:gdLst/>
            <a:ahLst/>
            <a:cxnLst/>
            <a:rect r="r" b="b" t="t" l="l"/>
            <a:pathLst>
              <a:path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2686214" y="-2578193"/>
            <a:ext cx="4292424" cy="3870986"/>
          </a:xfrm>
          <a:custGeom>
            <a:avLst/>
            <a:gdLst/>
            <a:ahLst/>
            <a:cxnLst/>
            <a:rect r="r" b="b" t="t" l="l"/>
            <a:pathLst>
              <a:path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138935" y="9258300"/>
            <a:ext cx="4076270" cy="2863579"/>
          </a:xfrm>
          <a:custGeom>
            <a:avLst/>
            <a:gdLst/>
            <a:ahLst/>
            <a:cxnLst/>
            <a:rect r="r" b="b" t="t" l="l"/>
            <a:pathLst>
              <a:path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7409323" y="-2700100"/>
            <a:ext cx="5493058" cy="4114800"/>
          </a:xfrm>
          <a:custGeom>
            <a:avLst/>
            <a:gdLst/>
            <a:ahLst/>
            <a:cxnLst/>
            <a:rect r="r" b="b" t="t" l="l"/>
            <a:pathLst>
              <a:path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4747568">
            <a:off x="-2972342" y="3665317"/>
            <a:ext cx="4896097" cy="2735694"/>
          </a:xfrm>
          <a:custGeom>
            <a:avLst/>
            <a:gdLst/>
            <a:ahLst/>
            <a:cxnLst/>
            <a:rect r="r" b="b" t="t" l="l"/>
            <a:pathLst>
              <a:path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4831481" y="-1626507"/>
            <a:ext cx="2892762" cy="2919301"/>
          </a:xfrm>
          <a:custGeom>
            <a:avLst/>
            <a:gdLst/>
            <a:ahLst/>
            <a:cxnLst/>
            <a:rect r="r" b="b" t="t" l="l"/>
            <a:pathLst>
              <a:path h="2919301" w="2892762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2262342"/>
            <a:ext cx="3575541" cy="3575541"/>
          </a:xfrm>
          <a:custGeom>
            <a:avLst/>
            <a:gdLst/>
            <a:ahLst/>
            <a:cxnLst/>
            <a:rect r="r" b="b" t="t" l="l"/>
            <a:pathLst>
              <a:path h="3575541" w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2570549" y="9093737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-5282649">
            <a:off x="16440369" y="6970869"/>
            <a:ext cx="3382987" cy="1154444"/>
          </a:xfrm>
          <a:custGeom>
            <a:avLst/>
            <a:gdLst/>
            <a:ahLst/>
            <a:cxnLst/>
            <a:rect r="r" b="b" t="t" l="l"/>
            <a:pathLst>
              <a:path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6978638" y="-642644"/>
            <a:ext cx="3104522" cy="3342688"/>
          </a:xfrm>
          <a:custGeom>
            <a:avLst/>
            <a:gdLst/>
            <a:ahLst/>
            <a:cxnLst/>
            <a:rect r="r" b="b" t="t" l="l"/>
            <a:pathLst>
              <a:path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5" id="15"/>
          <p:cNvSpPr txBox="true"/>
          <p:nvPr/>
        </p:nvSpPr>
        <p:spPr>
          <a:xfrm rot="0">
            <a:off x="3064169" y="1484812"/>
            <a:ext cx="12649721" cy="7250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Maria is a 29-year-old woman in early recovery from opioid use disorder, which began at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age 22 after a serious car accident left her with chronic back pain. Initially prescribed pain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medication, she transitioned to illicit opioids when her prescriptions ended. Over the years,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she experienced multiple short-term jobs, several evictions, and fractured family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relationships. Maria has been sober for four months after completing a 60-day residential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treatment program and now lives in a women’s sober living home with five other residents.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She attends one recovery meeting per week but has missed recent therapy sessions, saying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she “didn’t have it together.” Her days lack structure—she often sleeps until noon, spends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hours on her phone or watching TV, and forgets to take her antidepressants. Chronic pain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limits her activity, but she has not been consistent with recommended physical therapy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exercises. Maria’s living space is cluttered, her laundry piles up, and her hygiene is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inconsistent. She struggles with memory, focus, and becomes easily </a:t>
            </a: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overwhelmed when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tasks require multiple steps. Socially, she avoids family gatherings due to shame and past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conflict, relying primarily on housemates for interaction. She reports frequent boredom,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loneliness, and mood swings, with occasional anxiety in public settings. Unemployed for two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years, Maria feels intimidated by job applications and interviews, depends on small stipends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from her parents, and often runs out of money before the month ends due to poor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budgeting. While she is motivated to maintain sobriety, she admits that she sometimes</a:t>
            </a:r>
          </a:p>
          <a:p>
            <a:pPr algn="ctr">
              <a:lnSpc>
                <a:spcPts val="3030"/>
              </a:lnSpc>
            </a:pPr>
            <a:r>
              <a:rPr lang="en-US" sz="21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wishes she could “just numb out” when life feels too overwhelming.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20575" y="7410319"/>
            <a:ext cx="2650388" cy="2650388"/>
          </a:xfrm>
          <a:custGeom>
            <a:avLst/>
            <a:gdLst/>
            <a:ahLst/>
            <a:cxnLst/>
            <a:rect r="r" b="b" t="t" l="l"/>
            <a:pathLst>
              <a:path h="2650388" w="2650388">
                <a:moveTo>
                  <a:pt x="0" y="0"/>
                </a:moveTo>
                <a:lnTo>
                  <a:pt x="2650389" y="0"/>
                </a:lnTo>
                <a:lnTo>
                  <a:pt x="2650389" y="2650388"/>
                </a:lnTo>
                <a:lnTo>
                  <a:pt x="0" y="2650388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23091" y="1422028"/>
            <a:ext cx="8241817" cy="2134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5"/>
              </a:lnSpc>
            </a:pPr>
            <a:r>
              <a:rPr lang="en-US" b="true" sz="85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Maria’s Hidden Issues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524061" y="3556266"/>
            <a:ext cx="6998061" cy="2561528"/>
            <a:chOff x="0" y="0"/>
            <a:chExt cx="9330748" cy="341537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9330748" cy="3415370"/>
              <a:chOff x="0" y="0"/>
              <a:chExt cx="2342659" cy="857492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342659" cy="857492"/>
              </a:xfrm>
              <a:custGeom>
                <a:avLst/>
                <a:gdLst/>
                <a:ahLst/>
                <a:cxnLst/>
                <a:rect r="r" b="b" t="t" l="l"/>
                <a:pathLst>
                  <a:path h="857492" w="2342659">
                    <a:moveTo>
                      <a:pt x="16594" y="0"/>
                    </a:moveTo>
                    <a:lnTo>
                      <a:pt x="2326064" y="0"/>
                    </a:lnTo>
                    <a:cubicBezTo>
                      <a:pt x="2335229" y="0"/>
                      <a:pt x="2342659" y="7430"/>
                      <a:pt x="2342659" y="16594"/>
                    </a:cubicBezTo>
                    <a:lnTo>
                      <a:pt x="2342659" y="840898"/>
                    </a:lnTo>
                    <a:cubicBezTo>
                      <a:pt x="2342659" y="845299"/>
                      <a:pt x="2340910" y="849520"/>
                      <a:pt x="2337798" y="852632"/>
                    </a:cubicBezTo>
                    <a:cubicBezTo>
                      <a:pt x="2334686" y="855744"/>
                      <a:pt x="2330465" y="857492"/>
                      <a:pt x="2326064" y="857492"/>
                    </a:cubicBezTo>
                    <a:lnTo>
                      <a:pt x="16594" y="857492"/>
                    </a:lnTo>
                    <a:cubicBezTo>
                      <a:pt x="7430" y="857492"/>
                      <a:pt x="0" y="850063"/>
                      <a:pt x="0" y="840898"/>
                    </a:cubicBezTo>
                    <a:lnTo>
                      <a:pt x="0" y="16594"/>
                    </a:lnTo>
                    <a:cubicBezTo>
                      <a:pt x="0" y="7430"/>
                      <a:pt x="7430" y="0"/>
                      <a:pt x="16594" y="0"/>
                    </a:cubicBezTo>
                    <a:close/>
                  </a:path>
                </a:pathLst>
              </a:custGeom>
              <a:solidFill>
                <a:srgbClr val="CEE5D0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85725"/>
                <a:ext cx="2342659" cy="77176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25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389361" y="1130964"/>
              <a:ext cx="2105270" cy="14395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680"/>
                </a:lnSpc>
              </a:pPr>
              <a:r>
                <a:rPr lang="en-US" sz="8000" spc="-656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01.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906773" y="9119686"/>
            <a:ext cx="3870946" cy="950141"/>
          </a:xfrm>
          <a:custGeom>
            <a:avLst/>
            <a:gdLst/>
            <a:ahLst/>
            <a:cxnLst/>
            <a:rect r="r" b="b" t="t" l="l"/>
            <a:pathLst>
              <a:path h="950141" w="3870946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472906" y="-2364815"/>
            <a:ext cx="4980952" cy="3731186"/>
          </a:xfrm>
          <a:custGeom>
            <a:avLst/>
            <a:gdLst/>
            <a:ahLst/>
            <a:cxnLst/>
            <a:rect r="r" b="b" t="t" l="l"/>
            <a:pathLst>
              <a:path h="3731186" w="4980952">
                <a:moveTo>
                  <a:pt x="0" y="0"/>
                </a:moveTo>
                <a:lnTo>
                  <a:pt x="4980951" y="0"/>
                </a:lnTo>
                <a:lnTo>
                  <a:pt x="4980951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3431074" y="9119686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19" y="0"/>
                </a:lnTo>
                <a:lnTo>
                  <a:pt x="2587019" y="2386525"/>
                </a:lnTo>
                <a:lnTo>
                  <a:pt x="0" y="2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-848571" y="-744412"/>
            <a:ext cx="2597326" cy="2796583"/>
          </a:xfrm>
          <a:custGeom>
            <a:avLst/>
            <a:gdLst/>
            <a:ahLst/>
            <a:cxnLst/>
            <a:rect r="r" b="b" t="t" l="l"/>
            <a:pathLst>
              <a:path h="2796583" w="2597326">
                <a:moveTo>
                  <a:pt x="0" y="0"/>
                </a:moveTo>
                <a:lnTo>
                  <a:pt x="2597327" y="0"/>
                </a:lnTo>
                <a:lnTo>
                  <a:pt x="2597327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2" id="12"/>
          <p:cNvGrpSpPr/>
          <p:nvPr/>
        </p:nvGrpSpPr>
        <p:grpSpPr>
          <a:xfrm rot="0">
            <a:off x="1524061" y="6358133"/>
            <a:ext cx="6998061" cy="2561528"/>
            <a:chOff x="0" y="0"/>
            <a:chExt cx="9330748" cy="3415370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9330748" cy="3415370"/>
              <a:chOff x="0" y="0"/>
              <a:chExt cx="2342659" cy="857492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342659" cy="857492"/>
              </a:xfrm>
              <a:custGeom>
                <a:avLst/>
                <a:gdLst/>
                <a:ahLst/>
                <a:cxnLst/>
                <a:rect r="r" b="b" t="t" l="l"/>
                <a:pathLst>
                  <a:path h="857492" w="2342659">
                    <a:moveTo>
                      <a:pt x="16594" y="0"/>
                    </a:moveTo>
                    <a:lnTo>
                      <a:pt x="2326064" y="0"/>
                    </a:lnTo>
                    <a:cubicBezTo>
                      <a:pt x="2335229" y="0"/>
                      <a:pt x="2342659" y="7430"/>
                      <a:pt x="2342659" y="16594"/>
                    </a:cubicBezTo>
                    <a:lnTo>
                      <a:pt x="2342659" y="840898"/>
                    </a:lnTo>
                    <a:cubicBezTo>
                      <a:pt x="2342659" y="845299"/>
                      <a:pt x="2340910" y="849520"/>
                      <a:pt x="2337798" y="852632"/>
                    </a:cubicBezTo>
                    <a:cubicBezTo>
                      <a:pt x="2334686" y="855744"/>
                      <a:pt x="2330465" y="857492"/>
                      <a:pt x="2326064" y="857492"/>
                    </a:cubicBezTo>
                    <a:lnTo>
                      <a:pt x="16594" y="857492"/>
                    </a:lnTo>
                    <a:cubicBezTo>
                      <a:pt x="7430" y="857492"/>
                      <a:pt x="0" y="850063"/>
                      <a:pt x="0" y="840898"/>
                    </a:cubicBezTo>
                    <a:lnTo>
                      <a:pt x="0" y="16594"/>
                    </a:lnTo>
                    <a:cubicBezTo>
                      <a:pt x="0" y="7430"/>
                      <a:pt x="7430" y="0"/>
                      <a:pt x="16594" y="0"/>
                    </a:cubicBezTo>
                    <a:close/>
                  </a:path>
                </a:pathLst>
              </a:custGeom>
              <a:solidFill>
                <a:srgbClr val="CEE5D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85725"/>
                <a:ext cx="2342659" cy="77176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25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389361" y="1130964"/>
              <a:ext cx="2105270" cy="14395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680"/>
                </a:lnSpc>
              </a:pPr>
              <a:r>
                <a:rPr lang="en-US" sz="8000" spc="-656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02. 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765878" y="3556266"/>
            <a:ext cx="6998061" cy="2561528"/>
            <a:chOff x="0" y="0"/>
            <a:chExt cx="9330748" cy="3415370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330748" cy="3415370"/>
              <a:chOff x="0" y="0"/>
              <a:chExt cx="2342659" cy="857492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2342659" cy="857492"/>
              </a:xfrm>
              <a:custGeom>
                <a:avLst/>
                <a:gdLst/>
                <a:ahLst/>
                <a:cxnLst/>
                <a:rect r="r" b="b" t="t" l="l"/>
                <a:pathLst>
                  <a:path h="857492" w="2342659">
                    <a:moveTo>
                      <a:pt x="16594" y="0"/>
                    </a:moveTo>
                    <a:lnTo>
                      <a:pt x="2326064" y="0"/>
                    </a:lnTo>
                    <a:cubicBezTo>
                      <a:pt x="2335229" y="0"/>
                      <a:pt x="2342659" y="7430"/>
                      <a:pt x="2342659" y="16594"/>
                    </a:cubicBezTo>
                    <a:lnTo>
                      <a:pt x="2342659" y="840898"/>
                    </a:lnTo>
                    <a:cubicBezTo>
                      <a:pt x="2342659" y="845299"/>
                      <a:pt x="2340910" y="849520"/>
                      <a:pt x="2337798" y="852632"/>
                    </a:cubicBezTo>
                    <a:cubicBezTo>
                      <a:pt x="2334686" y="855744"/>
                      <a:pt x="2330465" y="857492"/>
                      <a:pt x="2326064" y="857492"/>
                    </a:cubicBezTo>
                    <a:lnTo>
                      <a:pt x="16594" y="857492"/>
                    </a:lnTo>
                    <a:cubicBezTo>
                      <a:pt x="7430" y="857492"/>
                      <a:pt x="0" y="850063"/>
                      <a:pt x="0" y="840898"/>
                    </a:cubicBezTo>
                    <a:lnTo>
                      <a:pt x="0" y="16594"/>
                    </a:lnTo>
                    <a:cubicBezTo>
                      <a:pt x="0" y="7430"/>
                      <a:pt x="7430" y="0"/>
                      <a:pt x="16594" y="0"/>
                    </a:cubicBezTo>
                    <a:close/>
                  </a:path>
                </a:pathLst>
              </a:custGeom>
              <a:solidFill>
                <a:srgbClr val="CEE5D0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85725"/>
                <a:ext cx="2342659" cy="77176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25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389361" y="1130964"/>
              <a:ext cx="2105270" cy="14395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680"/>
                </a:lnSpc>
              </a:pPr>
              <a:r>
                <a:rPr lang="en-US" sz="8000" spc="-656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03.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65878" y="6358133"/>
            <a:ext cx="6998061" cy="2561528"/>
            <a:chOff x="0" y="0"/>
            <a:chExt cx="9330748" cy="3415370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330748" cy="3415370"/>
              <a:chOff x="0" y="0"/>
              <a:chExt cx="2342659" cy="857492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342659" cy="857492"/>
              </a:xfrm>
              <a:custGeom>
                <a:avLst/>
                <a:gdLst/>
                <a:ahLst/>
                <a:cxnLst/>
                <a:rect r="r" b="b" t="t" l="l"/>
                <a:pathLst>
                  <a:path h="857492" w="2342659">
                    <a:moveTo>
                      <a:pt x="16594" y="0"/>
                    </a:moveTo>
                    <a:lnTo>
                      <a:pt x="2326064" y="0"/>
                    </a:lnTo>
                    <a:cubicBezTo>
                      <a:pt x="2335229" y="0"/>
                      <a:pt x="2342659" y="7430"/>
                      <a:pt x="2342659" y="16594"/>
                    </a:cubicBezTo>
                    <a:lnTo>
                      <a:pt x="2342659" y="840898"/>
                    </a:lnTo>
                    <a:cubicBezTo>
                      <a:pt x="2342659" y="845299"/>
                      <a:pt x="2340910" y="849520"/>
                      <a:pt x="2337798" y="852632"/>
                    </a:cubicBezTo>
                    <a:cubicBezTo>
                      <a:pt x="2334686" y="855744"/>
                      <a:pt x="2330465" y="857492"/>
                      <a:pt x="2326064" y="857492"/>
                    </a:cubicBezTo>
                    <a:lnTo>
                      <a:pt x="16594" y="857492"/>
                    </a:lnTo>
                    <a:cubicBezTo>
                      <a:pt x="7430" y="857492"/>
                      <a:pt x="0" y="850063"/>
                      <a:pt x="0" y="840898"/>
                    </a:cubicBezTo>
                    <a:lnTo>
                      <a:pt x="0" y="16594"/>
                    </a:lnTo>
                    <a:cubicBezTo>
                      <a:pt x="0" y="7430"/>
                      <a:pt x="7430" y="0"/>
                      <a:pt x="16594" y="0"/>
                    </a:cubicBezTo>
                    <a:close/>
                  </a:path>
                </a:pathLst>
              </a:custGeom>
              <a:solidFill>
                <a:srgbClr val="CEE5D0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85725"/>
                <a:ext cx="2342659" cy="77176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25"/>
                  </a:lnSpc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389361" y="1130964"/>
              <a:ext cx="2105270" cy="14395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680"/>
                </a:lnSpc>
              </a:pPr>
              <a:r>
                <a:rPr lang="en-US" sz="8000" spc="-656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04.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3134464" y="4335380"/>
            <a:ext cx="5004982" cy="1262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9"/>
              </a:lnSpc>
            </a:pPr>
            <a:r>
              <a:rPr lang="en-US" sz="35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Daily Functioning and Routine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134464" y="6898844"/>
            <a:ext cx="5004982" cy="1256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9"/>
              </a:lnSpc>
            </a:pPr>
            <a:r>
              <a:rPr lang="en-US" sz="35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and Cognitive Health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559481" y="4335380"/>
            <a:ext cx="5004982" cy="1262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9"/>
              </a:lnSpc>
            </a:pPr>
            <a:r>
              <a:rPr lang="en-US" sz="35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Social and Emotional Health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758958" y="6960257"/>
            <a:ext cx="5004982" cy="1262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9"/>
              </a:lnSpc>
            </a:pPr>
            <a:r>
              <a:rPr lang="en-US" sz="35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Employment and Financial Stability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29398" y="8614893"/>
            <a:ext cx="4899948" cy="3344214"/>
          </a:xfrm>
          <a:custGeom>
            <a:avLst/>
            <a:gdLst/>
            <a:ahLst/>
            <a:cxnLst/>
            <a:rect r="r" b="b" t="t" l="l"/>
            <a:pathLst>
              <a:path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30709" y="9258300"/>
            <a:ext cx="3059829" cy="751049"/>
          </a:xfrm>
          <a:custGeom>
            <a:avLst/>
            <a:gdLst/>
            <a:ahLst/>
            <a:cxnLst/>
            <a:rect r="r" b="b" t="t" l="l"/>
            <a:pathLst>
              <a:path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15205" y="8540136"/>
            <a:ext cx="4602314" cy="3618569"/>
          </a:xfrm>
          <a:custGeom>
            <a:avLst/>
            <a:gdLst/>
            <a:ahLst/>
            <a:cxnLst/>
            <a:rect r="r" b="b" t="t" l="l"/>
            <a:pathLst>
              <a:path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674156" y="-1072630"/>
            <a:ext cx="4899948" cy="3068592"/>
          </a:xfrm>
          <a:custGeom>
            <a:avLst/>
            <a:gdLst/>
            <a:ahLst/>
            <a:cxnLst/>
            <a:rect r="r" b="b" t="t" l="l"/>
            <a:pathLst>
              <a:path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2686214" y="-2578193"/>
            <a:ext cx="4292424" cy="3870986"/>
          </a:xfrm>
          <a:custGeom>
            <a:avLst/>
            <a:gdLst/>
            <a:ahLst/>
            <a:cxnLst/>
            <a:rect r="r" b="b" t="t" l="l"/>
            <a:pathLst>
              <a:path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138935" y="9258300"/>
            <a:ext cx="4076270" cy="2863579"/>
          </a:xfrm>
          <a:custGeom>
            <a:avLst/>
            <a:gdLst/>
            <a:ahLst/>
            <a:cxnLst/>
            <a:rect r="r" b="b" t="t" l="l"/>
            <a:pathLst>
              <a:path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7409323" y="-2700100"/>
            <a:ext cx="5493058" cy="4114800"/>
          </a:xfrm>
          <a:custGeom>
            <a:avLst/>
            <a:gdLst/>
            <a:ahLst/>
            <a:cxnLst/>
            <a:rect r="r" b="b" t="t" l="l"/>
            <a:pathLst>
              <a:path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4747568">
            <a:off x="-2972342" y="3665317"/>
            <a:ext cx="4896097" cy="2735694"/>
          </a:xfrm>
          <a:custGeom>
            <a:avLst/>
            <a:gdLst/>
            <a:ahLst/>
            <a:cxnLst/>
            <a:rect r="r" b="b" t="t" l="l"/>
            <a:pathLst>
              <a:path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4831481" y="-1626507"/>
            <a:ext cx="2892762" cy="2919301"/>
          </a:xfrm>
          <a:custGeom>
            <a:avLst/>
            <a:gdLst/>
            <a:ahLst/>
            <a:cxnLst/>
            <a:rect r="r" b="b" t="t" l="l"/>
            <a:pathLst>
              <a:path h="2919301" w="2892762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2262342"/>
            <a:ext cx="3575541" cy="3575541"/>
          </a:xfrm>
          <a:custGeom>
            <a:avLst/>
            <a:gdLst/>
            <a:ahLst/>
            <a:cxnLst/>
            <a:rect r="r" b="b" t="t" l="l"/>
            <a:pathLst>
              <a:path h="3575541" w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2570549" y="9093737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-5282649">
            <a:off x="16440369" y="6970869"/>
            <a:ext cx="3382987" cy="1154444"/>
          </a:xfrm>
          <a:custGeom>
            <a:avLst/>
            <a:gdLst/>
            <a:ahLst/>
            <a:cxnLst/>
            <a:rect r="r" b="b" t="t" l="l"/>
            <a:pathLst>
              <a:path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6978638" y="-642644"/>
            <a:ext cx="3104522" cy="3342688"/>
          </a:xfrm>
          <a:custGeom>
            <a:avLst/>
            <a:gdLst/>
            <a:ahLst/>
            <a:cxnLst/>
            <a:rect r="r" b="b" t="t" l="l"/>
            <a:pathLst>
              <a:path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5" id="15"/>
          <p:cNvSpPr txBox="true"/>
          <p:nvPr/>
        </p:nvSpPr>
        <p:spPr>
          <a:xfrm rot="0">
            <a:off x="2513578" y="3448239"/>
            <a:ext cx="14002784" cy="2575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68"/>
              </a:lnSpc>
            </a:pPr>
            <a:r>
              <a:rPr lang="en-US" sz="10498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06. Case Study: </a:t>
            </a:r>
          </a:p>
          <a:p>
            <a:pPr algn="ctr">
              <a:lnSpc>
                <a:spcPts val="9868"/>
              </a:lnSpc>
            </a:pPr>
            <a:r>
              <a:rPr lang="en-US" b="true" sz="1049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  </a:t>
            </a:r>
            <a:r>
              <a:rPr lang="en-US" b="true" sz="1049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Role Breakdown  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4737926" y="2576219"/>
            <a:ext cx="724985" cy="920616"/>
          </a:xfrm>
          <a:custGeom>
            <a:avLst/>
            <a:gdLst/>
            <a:ahLst/>
            <a:cxnLst/>
            <a:rect r="r" b="b" t="t" l="l"/>
            <a:pathLst>
              <a:path h="920616" w="724985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129676" y="6138055"/>
            <a:ext cx="12028649" cy="593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7"/>
              </a:lnSpc>
            </a:pPr>
            <a:r>
              <a:rPr lang="en-US" sz="4699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Addiction Couselor &amp; OT 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30"/>
          <a:stretch>
            <a:fillRect/>
          </a:stretch>
        </p:blipFill>
        <p:spPr>
          <a:xfrm rot="0">
            <a:off x="243161" y="7320690"/>
            <a:ext cx="2728825" cy="27288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79427" y="1989054"/>
            <a:ext cx="4208573" cy="4247184"/>
          </a:xfrm>
          <a:custGeom>
            <a:avLst/>
            <a:gdLst/>
            <a:ahLst/>
            <a:cxnLst/>
            <a:rect r="r" b="b" t="t" l="l"/>
            <a:pathLst>
              <a:path h="4247184" w="4208573">
                <a:moveTo>
                  <a:pt x="0" y="0"/>
                </a:moveTo>
                <a:lnTo>
                  <a:pt x="4208573" y="0"/>
                </a:lnTo>
                <a:lnTo>
                  <a:pt x="4208573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695776" y="2085762"/>
            <a:ext cx="12334648" cy="8262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2659" indent="-351329" lvl="1">
              <a:lnSpc>
                <a:spcPts val="4393"/>
              </a:lnSpc>
              <a:buFont typeface="Arial"/>
              <a:buChar char="•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Occupational Therapist (OT)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Develop routines and habits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Medication management strategies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Household management strategies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Adapt activities to manage pain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Executive functioning strategies for focus and memory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Job Readiness and financial planning </a:t>
            </a:r>
          </a:p>
          <a:p>
            <a:pPr algn="l" marL="702659" indent="-351329" lvl="1">
              <a:lnSpc>
                <a:spcPts val="4393"/>
              </a:lnSpc>
              <a:buFont typeface="Arial"/>
              <a:buChar char="•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Addiction Counselor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Relapse prevention planning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Trauma informed therapy to address shame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CBT or DBT for emotional regulation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Motivational interviewing for engagement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Support for building sober networks </a:t>
            </a:r>
          </a:p>
          <a:p>
            <a:pPr algn="l">
              <a:lnSpc>
                <a:spcPts val="4393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030424" y="2933790"/>
            <a:ext cx="4228876" cy="6031137"/>
          </a:xfrm>
          <a:custGeom>
            <a:avLst/>
            <a:gdLst/>
            <a:ahLst/>
            <a:cxnLst/>
            <a:rect r="r" b="b" t="t" l="l"/>
            <a:pathLst>
              <a:path h="6031137" w="4228876">
                <a:moveTo>
                  <a:pt x="0" y="0"/>
                </a:moveTo>
                <a:lnTo>
                  <a:pt x="4228876" y="0"/>
                </a:lnTo>
                <a:lnTo>
                  <a:pt x="4228876" y="6031136"/>
                </a:lnTo>
                <a:lnTo>
                  <a:pt x="0" y="603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35735" y="652473"/>
            <a:ext cx="13027236" cy="942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49"/>
              </a:lnSpc>
            </a:pPr>
            <a:r>
              <a:rPr lang="en-US" b="true" sz="74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Role Breakdown for Maria 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79427" y="1989054"/>
            <a:ext cx="4208573" cy="4247184"/>
          </a:xfrm>
          <a:custGeom>
            <a:avLst/>
            <a:gdLst/>
            <a:ahLst/>
            <a:cxnLst/>
            <a:rect r="r" b="b" t="t" l="l"/>
            <a:pathLst>
              <a:path h="4247184" w="4208573">
                <a:moveTo>
                  <a:pt x="0" y="0"/>
                </a:moveTo>
                <a:lnTo>
                  <a:pt x="4208573" y="0"/>
                </a:lnTo>
                <a:lnTo>
                  <a:pt x="4208573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535735" y="3464326"/>
            <a:ext cx="12334648" cy="5500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2659" indent="-351329" lvl="1">
              <a:lnSpc>
                <a:spcPts val="4393"/>
              </a:lnSpc>
              <a:buFont typeface="Arial"/>
              <a:buChar char="•"/>
            </a:pP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Joint Collaboration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Gradual exposure plan for public and social situations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Role play job interviews with stress management strategies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Integrate emotional coping skills into daily routines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Co-create balanced weekly schedules with both therapy and functional activties </a:t>
            </a:r>
          </a:p>
          <a:p>
            <a:pPr algn="l">
              <a:lnSpc>
                <a:spcPts val="4393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030424" y="2933790"/>
            <a:ext cx="4228876" cy="6031137"/>
          </a:xfrm>
          <a:custGeom>
            <a:avLst/>
            <a:gdLst/>
            <a:ahLst/>
            <a:cxnLst/>
            <a:rect r="r" b="b" t="t" l="l"/>
            <a:pathLst>
              <a:path h="6031137" w="4228876">
                <a:moveTo>
                  <a:pt x="0" y="0"/>
                </a:moveTo>
                <a:lnTo>
                  <a:pt x="4228876" y="0"/>
                </a:lnTo>
                <a:lnTo>
                  <a:pt x="4228876" y="6031136"/>
                </a:lnTo>
                <a:lnTo>
                  <a:pt x="0" y="603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35735" y="1219200"/>
            <a:ext cx="14902363" cy="942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49"/>
              </a:lnSpc>
            </a:pPr>
            <a:r>
              <a:rPr lang="en-US" b="true" sz="74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Role Breakdown for Maria Cont.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29398" y="8614893"/>
            <a:ext cx="4899948" cy="3344214"/>
          </a:xfrm>
          <a:custGeom>
            <a:avLst/>
            <a:gdLst/>
            <a:ahLst/>
            <a:cxnLst/>
            <a:rect r="r" b="b" t="t" l="l"/>
            <a:pathLst>
              <a:path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30709" y="9258300"/>
            <a:ext cx="3059829" cy="751049"/>
          </a:xfrm>
          <a:custGeom>
            <a:avLst/>
            <a:gdLst/>
            <a:ahLst/>
            <a:cxnLst/>
            <a:rect r="r" b="b" t="t" l="l"/>
            <a:pathLst>
              <a:path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15205" y="8540136"/>
            <a:ext cx="4602314" cy="3618569"/>
          </a:xfrm>
          <a:custGeom>
            <a:avLst/>
            <a:gdLst/>
            <a:ahLst/>
            <a:cxnLst/>
            <a:rect r="r" b="b" t="t" l="l"/>
            <a:pathLst>
              <a:path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674156" y="-1072630"/>
            <a:ext cx="4899948" cy="3068592"/>
          </a:xfrm>
          <a:custGeom>
            <a:avLst/>
            <a:gdLst/>
            <a:ahLst/>
            <a:cxnLst/>
            <a:rect r="r" b="b" t="t" l="l"/>
            <a:pathLst>
              <a:path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2686214" y="-2578193"/>
            <a:ext cx="4292424" cy="3870986"/>
          </a:xfrm>
          <a:custGeom>
            <a:avLst/>
            <a:gdLst/>
            <a:ahLst/>
            <a:cxnLst/>
            <a:rect r="r" b="b" t="t" l="l"/>
            <a:pathLst>
              <a:path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138935" y="9258300"/>
            <a:ext cx="4076270" cy="2863579"/>
          </a:xfrm>
          <a:custGeom>
            <a:avLst/>
            <a:gdLst/>
            <a:ahLst/>
            <a:cxnLst/>
            <a:rect r="r" b="b" t="t" l="l"/>
            <a:pathLst>
              <a:path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7409323" y="-2700100"/>
            <a:ext cx="5493058" cy="4114800"/>
          </a:xfrm>
          <a:custGeom>
            <a:avLst/>
            <a:gdLst/>
            <a:ahLst/>
            <a:cxnLst/>
            <a:rect r="r" b="b" t="t" l="l"/>
            <a:pathLst>
              <a:path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4747568">
            <a:off x="-2972342" y="3665317"/>
            <a:ext cx="4896097" cy="2735694"/>
          </a:xfrm>
          <a:custGeom>
            <a:avLst/>
            <a:gdLst/>
            <a:ahLst/>
            <a:cxnLst/>
            <a:rect r="r" b="b" t="t" l="l"/>
            <a:pathLst>
              <a:path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4831481" y="-1626507"/>
            <a:ext cx="2892762" cy="2919301"/>
          </a:xfrm>
          <a:custGeom>
            <a:avLst/>
            <a:gdLst/>
            <a:ahLst/>
            <a:cxnLst/>
            <a:rect r="r" b="b" t="t" l="l"/>
            <a:pathLst>
              <a:path h="2919301" w="2892762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2262342"/>
            <a:ext cx="3575541" cy="3575541"/>
          </a:xfrm>
          <a:custGeom>
            <a:avLst/>
            <a:gdLst/>
            <a:ahLst/>
            <a:cxnLst/>
            <a:rect r="r" b="b" t="t" l="l"/>
            <a:pathLst>
              <a:path h="3575541" w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2570549" y="9093737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-5282649">
            <a:off x="16440369" y="6970869"/>
            <a:ext cx="3382987" cy="1154444"/>
          </a:xfrm>
          <a:custGeom>
            <a:avLst/>
            <a:gdLst/>
            <a:ahLst/>
            <a:cxnLst/>
            <a:rect r="r" b="b" t="t" l="l"/>
            <a:pathLst>
              <a:path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6978638" y="-642644"/>
            <a:ext cx="3104522" cy="3342688"/>
          </a:xfrm>
          <a:custGeom>
            <a:avLst/>
            <a:gdLst/>
            <a:ahLst/>
            <a:cxnLst/>
            <a:rect r="r" b="b" t="t" l="l"/>
            <a:pathLst>
              <a:path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5" id="15"/>
          <p:cNvSpPr txBox="true"/>
          <p:nvPr/>
        </p:nvSpPr>
        <p:spPr>
          <a:xfrm rot="0">
            <a:off x="1365817" y="3437876"/>
            <a:ext cx="15556366" cy="240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0"/>
              </a:lnSpc>
            </a:pPr>
            <a:r>
              <a:rPr lang="en-US" b="true" sz="979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07. Challenges in Collaboration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80812" y="6106649"/>
            <a:ext cx="15610884" cy="529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7"/>
              </a:lnSpc>
            </a:pPr>
            <a:r>
              <a:rPr lang="en-US" sz="4199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Collaboration is not always easy.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06773" y="9207092"/>
            <a:ext cx="3870946" cy="950141"/>
          </a:xfrm>
          <a:custGeom>
            <a:avLst/>
            <a:gdLst/>
            <a:ahLst/>
            <a:cxnLst/>
            <a:rect r="r" b="b" t="t" l="l"/>
            <a:pathLst>
              <a:path h="950141" w="3870946">
                <a:moveTo>
                  <a:pt x="0" y="0"/>
                </a:moveTo>
                <a:lnTo>
                  <a:pt x="3870946" y="0"/>
                </a:lnTo>
                <a:lnTo>
                  <a:pt x="3870946" y="950142"/>
                </a:lnTo>
                <a:lnTo>
                  <a:pt x="0" y="950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24983" y="-2364815"/>
            <a:ext cx="4980952" cy="3731186"/>
          </a:xfrm>
          <a:custGeom>
            <a:avLst/>
            <a:gdLst/>
            <a:ahLst/>
            <a:cxnLst/>
            <a:rect r="r" b="b" t="t" l="l"/>
            <a:pathLst>
              <a:path h="3731186" w="4980952">
                <a:moveTo>
                  <a:pt x="0" y="0"/>
                </a:moveTo>
                <a:lnTo>
                  <a:pt x="4980952" y="0"/>
                </a:lnTo>
                <a:lnTo>
                  <a:pt x="4980952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386763" y="9111842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19" y="0"/>
                </a:lnTo>
                <a:lnTo>
                  <a:pt x="2587019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989337" y="-499222"/>
            <a:ext cx="2597326" cy="2796583"/>
          </a:xfrm>
          <a:custGeom>
            <a:avLst/>
            <a:gdLst/>
            <a:ahLst/>
            <a:cxnLst/>
            <a:rect r="r" b="b" t="t" l="l"/>
            <a:pathLst>
              <a:path h="2796583" w="2597326">
                <a:moveTo>
                  <a:pt x="0" y="0"/>
                </a:moveTo>
                <a:lnTo>
                  <a:pt x="2597326" y="0"/>
                </a:lnTo>
                <a:lnTo>
                  <a:pt x="2597326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12567591" y="7444956"/>
            <a:ext cx="5500090" cy="2266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b="true" sz="7500">
                <a:solidFill>
                  <a:srgbClr val="94B49F"/>
                </a:solidFill>
                <a:latin typeface="Avenir Bold"/>
                <a:ea typeface="Avenir Bold"/>
                <a:cs typeface="Avenir Bold"/>
                <a:sym typeface="Avenir Bold"/>
              </a:rPr>
              <a:t>TABLE OF</a:t>
            </a:r>
          </a:p>
          <a:p>
            <a:pPr algn="r">
              <a:lnSpc>
                <a:spcPts val="8250"/>
              </a:lnSpc>
            </a:pPr>
            <a:r>
              <a:rPr lang="en-US" b="true" sz="7500">
                <a:solidFill>
                  <a:srgbClr val="94B49F"/>
                </a:solidFill>
                <a:latin typeface="Avenir Bold"/>
                <a:ea typeface="Avenir Bold"/>
                <a:cs typeface="Avenir Bold"/>
                <a:sym typeface="Avenir Bold"/>
              </a:rPr>
              <a:t>CONTENTS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17556" y="1138123"/>
            <a:ext cx="1938412" cy="1136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b="true" sz="7000">
                <a:solidFill>
                  <a:srgbClr val="94B49F"/>
                </a:solidFill>
                <a:latin typeface="Avenir Bold"/>
                <a:ea typeface="Avenir Bold"/>
                <a:cs typeface="Avenir Bold"/>
                <a:sym typeface="Avenir Bold"/>
              </a:rPr>
              <a:t>01.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17556" y="2291896"/>
            <a:ext cx="1938412" cy="1136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b="true" sz="7000">
                <a:solidFill>
                  <a:srgbClr val="94B49F"/>
                </a:solidFill>
                <a:latin typeface="Avenir Bold"/>
                <a:ea typeface="Avenir Bold"/>
                <a:cs typeface="Avenir Bold"/>
                <a:sym typeface="Avenir Bold"/>
              </a:rPr>
              <a:t>02.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55969" y="1218740"/>
            <a:ext cx="10578139" cy="1054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b="true" sz="3500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UNDERSTANDING SUBSTANCE USE AND LIFE SKILLS DECLINE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355969" y="2606569"/>
            <a:ext cx="10153286" cy="1054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b="true" sz="3500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THE IMPORTANCE OF LIFE SKILLS IN RECOVERY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417556" y="3447603"/>
            <a:ext cx="1938412" cy="1136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b="true" sz="7000">
                <a:solidFill>
                  <a:srgbClr val="94B49F"/>
                </a:solidFill>
                <a:latin typeface="Avenir Bold"/>
                <a:ea typeface="Avenir Bold"/>
                <a:cs typeface="Avenir Bold"/>
                <a:sym typeface="Avenir Bold"/>
              </a:rPr>
              <a:t>03.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55969" y="3750817"/>
            <a:ext cx="10153286" cy="568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b="true" sz="3500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HOW SUBSTANCE USE IMPACTS LIFE SKILLS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417556" y="4603311"/>
            <a:ext cx="1938412" cy="1136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b="true" sz="7000">
                <a:solidFill>
                  <a:srgbClr val="94B49F"/>
                </a:solidFill>
                <a:latin typeface="Avenir Bold"/>
                <a:ea typeface="Avenir Bold"/>
                <a:cs typeface="Avenir Bold"/>
                <a:sym typeface="Avenir Bold"/>
              </a:rPr>
              <a:t>04.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355969" y="4685863"/>
            <a:ext cx="10153286" cy="1054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b="true" sz="3500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COLLABORATIVE ROLE OF COUNSELORS AND OTS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17556" y="5759019"/>
            <a:ext cx="1938412" cy="1136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b="true" sz="7000">
                <a:solidFill>
                  <a:srgbClr val="94B49F"/>
                </a:solidFill>
                <a:latin typeface="Avenir Bold"/>
                <a:ea typeface="Avenir Bold"/>
                <a:cs typeface="Avenir Bold"/>
                <a:sym typeface="Avenir Bold"/>
              </a:rPr>
              <a:t>05.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355969" y="6062232"/>
            <a:ext cx="10153286" cy="1054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b="true" sz="3500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HOW COUNSELORS AND OTS CAN COLLABORATE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417556" y="6914727"/>
            <a:ext cx="1938412" cy="1136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b="true" sz="7000">
                <a:solidFill>
                  <a:srgbClr val="94B49F"/>
                </a:solidFill>
                <a:latin typeface="Avenir Bold"/>
                <a:ea typeface="Avenir Bold"/>
                <a:cs typeface="Avenir Bold"/>
                <a:sym typeface="Avenir Bold"/>
              </a:rPr>
              <a:t>06.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355969" y="7221113"/>
            <a:ext cx="6726444" cy="568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b="true" sz="3500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CASE STUDY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17556" y="7975184"/>
            <a:ext cx="1938412" cy="1136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b="true" sz="7000">
                <a:solidFill>
                  <a:srgbClr val="94B49F"/>
                </a:solidFill>
                <a:latin typeface="Avenir Bold"/>
                <a:ea typeface="Avenir Bold"/>
                <a:cs typeface="Avenir Bold"/>
                <a:sym typeface="Avenir Bold"/>
              </a:rPr>
              <a:t>07.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355969" y="8182307"/>
            <a:ext cx="8850424" cy="568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b="true" sz="3500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CHALLENGES IN COLLABORATION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79427" y="1989054"/>
            <a:ext cx="4208573" cy="4247184"/>
          </a:xfrm>
          <a:custGeom>
            <a:avLst/>
            <a:gdLst/>
            <a:ahLst/>
            <a:cxnLst/>
            <a:rect r="r" b="b" t="t" l="l"/>
            <a:pathLst>
              <a:path h="4247184" w="4208573">
                <a:moveTo>
                  <a:pt x="0" y="0"/>
                </a:moveTo>
                <a:lnTo>
                  <a:pt x="4208573" y="0"/>
                </a:lnTo>
                <a:lnTo>
                  <a:pt x="4208573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695776" y="3464326"/>
            <a:ext cx="10452050" cy="5500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2659" indent="-351329" lvl="1">
              <a:lnSpc>
                <a:spcPts val="4393"/>
              </a:lnSpc>
              <a:buFont typeface="Arial"/>
              <a:buChar char="•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Differing Approaches: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Counselors focus on emotional healing; OTs on functional tasks. </a:t>
            </a: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 marL="702659" indent="-351329" lvl="1">
              <a:lnSpc>
                <a:spcPts val="4393"/>
              </a:lnSpc>
              <a:buFont typeface="Arial"/>
              <a:buChar char="•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Limited Resources: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Not all centers have both counselors and OTs available. </a:t>
            </a:r>
          </a:p>
          <a:p>
            <a:pPr algn="l" marL="702659" indent="-351329" lvl="1">
              <a:lnSpc>
                <a:spcPts val="4393"/>
              </a:lnSpc>
              <a:buFont typeface="Arial"/>
              <a:buChar char="•"/>
            </a:pPr>
            <a:r>
              <a:rPr lang="en-US" sz="3254" i="true" spc="195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Client Resistance:  </a:t>
            </a:r>
          </a:p>
          <a:p>
            <a:pPr algn="l" marL="1405318" indent="-468439" lvl="2">
              <a:lnSpc>
                <a:spcPts val="4393"/>
              </a:lnSpc>
              <a:buFont typeface="Arial"/>
              <a:buChar char="⚬"/>
            </a:pPr>
            <a:r>
              <a:rPr lang="en-US" sz="3254" spc="19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Some clients may resist either therapy or OT interventions. </a:t>
            </a:r>
          </a:p>
          <a:p>
            <a:pPr algn="l">
              <a:lnSpc>
                <a:spcPts val="4393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980375" y="3271146"/>
            <a:ext cx="5624994" cy="5359085"/>
          </a:xfrm>
          <a:custGeom>
            <a:avLst/>
            <a:gdLst/>
            <a:ahLst/>
            <a:cxnLst/>
            <a:rect r="r" b="b" t="t" l="l"/>
            <a:pathLst>
              <a:path h="5359085" w="5624994">
                <a:moveTo>
                  <a:pt x="0" y="0"/>
                </a:moveTo>
                <a:lnTo>
                  <a:pt x="5624994" y="0"/>
                </a:lnTo>
                <a:lnTo>
                  <a:pt x="5624994" y="5359085"/>
                </a:lnTo>
                <a:lnTo>
                  <a:pt x="0" y="5359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3373" y="1398652"/>
            <a:ext cx="13027236" cy="942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49"/>
              </a:lnSpc>
            </a:pPr>
            <a:r>
              <a:rPr lang="en-US" b="true" sz="74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Challenges in Collaboration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29398" y="8614893"/>
            <a:ext cx="4899948" cy="3344214"/>
          </a:xfrm>
          <a:custGeom>
            <a:avLst/>
            <a:gdLst/>
            <a:ahLst/>
            <a:cxnLst/>
            <a:rect r="r" b="b" t="t" l="l"/>
            <a:pathLst>
              <a:path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30709" y="9258300"/>
            <a:ext cx="3059829" cy="751049"/>
          </a:xfrm>
          <a:custGeom>
            <a:avLst/>
            <a:gdLst/>
            <a:ahLst/>
            <a:cxnLst/>
            <a:rect r="r" b="b" t="t" l="l"/>
            <a:pathLst>
              <a:path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36705" y="6409875"/>
            <a:ext cx="724985" cy="920616"/>
          </a:xfrm>
          <a:custGeom>
            <a:avLst/>
            <a:gdLst/>
            <a:ahLst/>
            <a:cxnLst/>
            <a:rect r="r" b="b" t="t" l="l"/>
            <a:pathLst>
              <a:path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15205" y="8540136"/>
            <a:ext cx="4602314" cy="3618569"/>
          </a:xfrm>
          <a:custGeom>
            <a:avLst/>
            <a:gdLst/>
            <a:ahLst/>
            <a:cxnLst/>
            <a:rect r="r" b="b" t="t" l="l"/>
            <a:pathLst>
              <a:path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674156" y="-1072630"/>
            <a:ext cx="4899948" cy="3068592"/>
          </a:xfrm>
          <a:custGeom>
            <a:avLst/>
            <a:gdLst/>
            <a:ahLst/>
            <a:cxnLst/>
            <a:rect r="r" b="b" t="t" l="l"/>
            <a:pathLst>
              <a:path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2686214" y="-2578193"/>
            <a:ext cx="4292424" cy="3870986"/>
          </a:xfrm>
          <a:custGeom>
            <a:avLst/>
            <a:gdLst/>
            <a:ahLst/>
            <a:cxnLst/>
            <a:rect r="r" b="b" t="t" l="l"/>
            <a:pathLst>
              <a:path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138935" y="9258300"/>
            <a:ext cx="4076270" cy="2863579"/>
          </a:xfrm>
          <a:custGeom>
            <a:avLst/>
            <a:gdLst/>
            <a:ahLst/>
            <a:cxnLst/>
            <a:rect r="r" b="b" t="t" l="l"/>
            <a:pathLst>
              <a:path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7409323" y="-2700100"/>
            <a:ext cx="5493058" cy="4114800"/>
          </a:xfrm>
          <a:custGeom>
            <a:avLst/>
            <a:gdLst/>
            <a:ahLst/>
            <a:cxnLst/>
            <a:rect r="r" b="b" t="t" l="l"/>
            <a:pathLst>
              <a:path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4747568">
            <a:off x="-2972342" y="3665317"/>
            <a:ext cx="4896097" cy="2735694"/>
          </a:xfrm>
          <a:custGeom>
            <a:avLst/>
            <a:gdLst/>
            <a:ahLst/>
            <a:cxnLst/>
            <a:rect r="r" b="b" t="t" l="l"/>
            <a:pathLst>
              <a:path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4831481" y="-1626507"/>
            <a:ext cx="2892762" cy="2919301"/>
          </a:xfrm>
          <a:custGeom>
            <a:avLst/>
            <a:gdLst/>
            <a:ahLst/>
            <a:cxnLst/>
            <a:rect r="r" b="b" t="t" l="l"/>
            <a:pathLst>
              <a:path h="2919301" w="2892762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7259300" y="2262342"/>
            <a:ext cx="3575541" cy="3575541"/>
          </a:xfrm>
          <a:custGeom>
            <a:avLst/>
            <a:gdLst/>
            <a:ahLst/>
            <a:cxnLst/>
            <a:rect r="r" b="b" t="t" l="l"/>
            <a:pathLst>
              <a:path h="3575541" w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2570549" y="9093737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-5282649">
            <a:off x="16440369" y="6970869"/>
            <a:ext cx="3382987" cy="1154444"/>
          </a:xfrm>
          <a:custGeom>
            <a:avLst/>
            <a:gdLst/>
            <a:ahLst/>
            <a:cxnLst/>
            <a:rect r="r" b="b" t="t" l="l"/>
            <a:pathLst>
              <a:path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16978638" y="-642644"/>
            <a:ext cx="3104522" cy="3342688"/>
          </a:xfrm>
          <a:custGeom>
            <a:avLst/>
            <a:gdLst/>
            <a:ahLst/>
            <a:cxnLst/>
            <a:rect r="r" b="b" t="t" l="l"/>
            <a:pathLst>
              <a:path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6" id="16"/>
          <p:cNvSpPr txBox="true"/>
          <p:nvPr/>
        </p:nvSpPr>
        <p:spPr>
          <a:xfrm rot="0">
            <a:off x="3129676" y="4612980"/>
            <a:ext cx="12028649" cy="1327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68"/>
              </a:lnSpc>
            </a:pPr>
            <a:r>
              <a:rPr lang="en-US" b="true" sz="1049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Conclusions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4737926" y="2576219"/>
            <a:ext cx="724985" cy="920616"/>
          </a:xfrm>
          <a:custGeom>
            <a:avLst/>
            <a:gdLst/>
            <a:ahLst/>
            <a:cxnLst/>
            <a:rect r="r" b="b" t="t" l="l"/>
            <a:pathLst>
              <a:path h="920616" w="724985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933042" y="6276857"/>
            <a:ext cx="12028649" cy="593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7"/>
              </a:lnSpc>
            </a:pPr>
            <a:r>
              <a:rPr lang="en-US" sz="4699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For SUD Counseling and OT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17370" y="3489340"/>
            <a:ext cx="7162721" cy="2433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12"/>
              </a:lnSpc>
            </a:pPr>
            <a:r>
              <a:rPr lang="en-US" sz="96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Final Thoughts: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975489" y="1170261"/>
            <a:ext cx="6998061" cy="2561528"/>
            <a:chOff x="0" y="0"/>
            <a:chExt cx="2342659" cy="8574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2659" cy="857492"/>
            </a:xfrm>
            <a:custGeom>
              <a:avLst/>
              <a:gdLst/>
              <a:ahLst/>
              <a:cxnLst/>
              <a:rect r="r" b="b" t="t" l="l"/>
              <a:pathLst>
                <a:path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CEE5D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133350"/>
              <a:ext cx="2342659" cy="724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848571" y="8919661"/>
            <a:ext cx="3870946" cy="950141"/>
          </a:xfrm>
          <a:custGeom>
            <a:avLst/>
            <a:gdLst/>
            <a:ahLst/>
            <a:cxnLst/>
            <a:rect r="r" b="b" t="t" l="l"/>
            <a:pathLst>
              <a:path h="950141" w="3870946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472906" y="-2364815"/>
            <a:ext cx="4980952" cy="3731186"/>
          </a:xfrm>
          <a:custGeom>
            <a:avLst/>
            <a:gdLst/>
            <a:ahLst/>
            <a:cxnLst/>
            <a:rect r="r" b="b" t="t" l="l"/>
            <a:pathLst>
              <a:path h="3731186" w="4980952">
                <a:moveTo>
                  <a:pt x="0" y="0"/>
                </a:moveTo>
                <a:lnTo>
                  <a:pt x="4980951" y="0"/>
                </a:lnTo>
                <a:lnTo>
                  <a:pt x="4980951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3431074" y="8919661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19" y="0"/>
                </a:lnTo>
                <a:lnTo>
                  <a:pt x="2587019" y="2386525"/>
                </a:lnTo>
                <a:lnTo>
                  <a:pt x="0" y="2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-848571" y="-744412"/>
            <a:ext cx="2597326" cy="2796583"/>
          </a:xfrm>
          <a:custGeom>
            <a:avLst/>
            <a:gdLst/>
            <a:ahLst/>
            <a:cxnLst/>
            <a:rect r="r" b="b" t="t" l="l"/>
            <a:pathLst>
              <a:path h="2796583" w="2597326">
                <a:moveTo>
                  <a:pt x="0" y="0"/>
                </a:moveTo>
                <a:lnTo>
                  <a:pt x="2597327" y="0"/>
                </a:lnTo>
                <a:lnTo>
                  <a:pt x="2597327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0" id="10"/>
          <p:cNvGrpSpPr/>
          <p:nvPr/>
        </p:nvGrpSpPr>
        <p:grpSpPr>
          <a:xfrm rot="0">
            <a:off x="9975489" y="3863743"/>
            <a:ext cx="6998061" cy="2561528"/>
            <a:chOff x="0" y="0"/>
            <a:chExt cx="2342659" cy="85749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42659" cy="857492"/>
            </a:xfrm>
            <a:custGeom>
              <a:avLst/>
              <a:gdLst/>
              <a:ahLst/>
              <a:cxnLst/>
              <a:rect r="r" b="b" t="t" l="l"/>
              <a:pathLst>
                <a:path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CEE5D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2342659" cy="9527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619"/>
                </a:lnSpc>
                <a:spcBef>
                  <a:spcPct val="0"/>
                </a:spcBef>
              </a:pPr>
              <a:r>
                <a:rPr lang="en-US" b="true" sz="3299" strike="noStrike" u="non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 holistic, collaborative approach improves recovery outcomes. 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975489" y="6558621"/>
            <a:ext cx="6998061" cy="2561528"/>
            <a:chOff x="0" y="0"/>
            <a:chExt cx="2342659" cy="85749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42659" cy="857492"/>
            </a:xfrm>
            <a:custGeom>
              <a:avLst/>
              <a:gdLst/>
              <a:ahLst/>
              <a:cxnLst/>
              <a:rect r="r" b="b" t="t" l="l"/>
              <a:pathLst>
                <a:path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CEE5D0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2342659" cy="9527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619"/>
                </a:lnSpc>
                <a:spcBef>
                  <a:spcPct val="0"/>
                </a:spcBef>
              </a:pPr>
              <a:r>
                <a:rPr lang="en-US" b="true" sz="3299" strike="noStrike" u="non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Recovery requires both personal growth and practical skills. 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9975489" y="1526147"/>
            <a:ext cx="6998061" cy="1754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Recovery is a m</a:t>
            </a:r>
            <a:r>
              <a:rPr lang="en-US" b="true" sz="3299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ultifaceted process that includes life skills restoration. 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29398" y="8614893"/>
            <a:ext cx="4899948" cy="3344214"/>
          </a:xfrm>
          <a:custGeom>
            <a:avLst/>
            <a:gdLst/>
            <a:ahLst/>
            <a:cxnLst/>
            <a:rect r="r" b="b" t="t" l="l"/>
            <a:pathLst>
              <a:path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30709" y="9258300"/>
            <a:ext cx="3059829" cy="751049"/>
          </a:xfrm>
          <a:custGeom>
            <a:avLst/>
            <a:gdLst/>
            <a:ahLst/>
            <a:cxnLst/>
            <a:rect r="r" b="b" t="t" l="l"/>
            <a:pathLst>
              <a:path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15205" y="8540136"/>
            <a:ext cx="4602314" cy="3618569"/>
          </a:xfrm>
          <a:custGeom>
            <a:avLst/>
            <a:gdLst/>
            <a:ahLst/>
            <a:cxnLst/>
            <a:rect r="r" b="b" t="t" l="l"/>
            <a:pathLst>
              <a:path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674156" y="-1072630"/>
            <a:ext cx="4899948" cy="3068592"/>
          </a:xfrm>
          <a:custGeom>
            <a:avLst/>
            <a:gdLst/>
            <a:ahLst/>
            <a:cxnLst/>
            <a:rect r="r" b="b" t="t" l="l"/>
            <a:pathLst>
              <a:path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2686214" y="-2578193"/>
            <a:ext cx="4292424" cy="3870986"/>
          </a:xfrm>
          <a:custGeom>
            <a:avLst/>
            <a:gdLst/>
            <a:ahLst/>
            <a:cxnLst/>
            <a:rect r="r" b="b" t="t" l="l"/>
            <a:pathLst>
              <a:path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138935" y="9258300"/>
            <a:ext cx="4076270" cy="2863579"/>
          </a:xfrm>
          <a:custGeom>
            <a:avLst/>
            <a:gdLst/>
            <a:ahLst/>
            <a:cxnLst/>
            <a:rect r="r" b="b" t="t" l="l"/>
            <a:pathLst>
              <a:path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7409323" y="-2700100"/>
            <a:ext cx="5493058" cy="4114800"/>
          </a:xfrm>
          <a:custGeom>
            <a:avLst/>
            <a:gdLst/>
            <a:ahLst/>
            <a:cxnLst/>
            <a:rect r="r" b="b" t="t" l="l"/>
            <a:pathLst>
              <a:path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4747568">
            <a:off x="-2972342" y="3665317"/>
            <a:ext cx="4896097" cy="2735694"/>
          </a:xfrm>
          <a:custGeom>
            <a:avLst/>
            <a:gdLst/>
            <a:ahLst/>
            <a:cxnLst/>
            <a:rect r="r" b="b" t="t" l="l"/>
            <a:pathLst>
              <a:path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4831481" y="-1626507"/>
            <a:ext cx="2892762" cy="2919301"/>
          </a:xfrm>
          <a:custGeom>
            <a:avLst/>
            <a:gdLst/>
            <a:ahLst/>
            <a:cxnLst/>
            <a:rect r="r" b="b" t="t" l="l"/>
            <a:pathLst>
              <a:path h="2919301" w="2892762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2262342"/>
            <a:ext cx="3575541" cy="3575541"/>
          </a:xfrm>
          <a:custGeom>
            <a:avLst/>
            <a:gdLst/>
            <a:ahLst/>
            <a:cxnLst/>
            <a:rect r="r" b="b" t="t" l="l"/>
            <a:pathLst>
              <a:path h="3575541" w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2570549" y="9093737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-5282649">
            <a:off x="16440369" y="6970869"/>
            <a:ext cx="3382987" cy="1154444"/>
          </a:xfrm>
          <a:custGeom>
            <a:avLst/>
            <a:gdLst/>
            <a:ahLst/>
            <a:cxnLst/>
            <a:rect r="r" b="b" t="t" l="l"/>
            <a:pathLst>
              <a:path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6978638" y="-642644"/>
            <a:ext cx="3104522" cy="3342688"/>
          </a:xfrm>
          <a:custGeom>
            <a:avLst/>
            <a:gdLst/>
            <a:ahLst/>
            <a:cxnLst/>
            <a:rect r="r" b="b" t="t" l="l"/>
            <a:pathLst>
              <a:path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5" id="15"/>
          <p:cNvSpPr txBox="true"/>
          <p:nvPr/>
        </p:nvSpPr>
        <p:spPr>
          <a:xfrm rot="0">
            <a:off x="3688802" y="3019867"/>
            <a:ext cx="10910396" cy="3364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99"/>
              </a:lnSpc>
            </a:pPr>
            <a:r>
              <a:rPr lang="en-US" b="true" sz="1459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Thank you very much!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860641" y="6811335"/>
            <a:ext cx="8459795" cy="578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1"/>
              </a:lnSpc>
            </a:pPr>
            <a:r>
              <a:rPr lang="en-US" b="true" sz="4381" spc="-8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Any Questions?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076214" y="7755234"/>
            <a:ext cx="12028649" cy="1166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9"/>
              </a:lnSpc>
            </a:pPr>
            <a:r>
              <a:rPr lang="en-US" sz="3499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Kathy@mindthegaptn.com</a:t>
            </a:r>
          </a:p>
          <a:p>
            <a:pPr algn="ctr">
              <a:lnSpc>
                <a:spcPts val="4689"/>
              </a:lnSpc>
            </a:pPr>
            <a:r>
              <a:rPr lang="en-US" sz="3499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Cassidy@mindthegaptn.com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29398" y="8614893"/>
            <a:ext cx="4899948" cy="3344214"/>
          </a:xfrm>
          <a:custGeom>
            <a:avLst/>
            <a:gdLst/>
            <a:ahLst/>
            <a:cxnLst/>
            <a:rect r="r" b="b" t="t" l="l"/>
            <a:pathLst>
              <a:path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30709" y="9258300"/>
            <a:ext cx="3059829" cy="751049"/>
          </a:xfrm>
          <a:custGeom>
            <a:avLst/>
            <a:gdLst/>
            <a:ahLst/>
            <a:cxnLst/>
            <a:rect r="r" b="b" t="t" l="l"/>
            <a:pathLst>
              <a:path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15205" y="8540136"/>
            <a:ext cx="4602314" cy="3618569"/>
          </a:xfrm>
          <a:custGeom>
            <a:avLst/>
            <a:gdLst/>
            <a:ahLst/>
            <a:cxnLst/>
            <a:rect r="r" b="b" t="t" l="l"/>
            <a:pathLst>
              <a:path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674156" y="-1072630"/>
            <a:ext cx="4899948" cy="3068592"/>
          </a:xfrm>
          <a:custGeom>
            <a:avLst/>
            <a:gdLst/>
            <a:ahLst/>
            <a:cxnLst/>
            <a:rect r="r" b="b" t="t" l="l"/>
            <a:pathLst>
              <a:path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2686214" y="-2578193"/>
            <a:ext cx="4292424" cy="3870986"/>
          </a:xfrm>
          <a:custGeom>
            <a:avLst/>
            <a:gdLst/>
            <a:ahLst/>
            <a:cxnLst/>
            <a:rect r="r" b="b" t="t" l="l"/>
            <a:pathLst>
              <a:path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138935" y="9258300"/>
            <a:ext cx="4076270" cy="2863579"/>
          </a:xfrm>
          <a:custGeom>
            <a:avLst/>
            <a:gdLst/>
            <a:ahLst/>
            <a:cxnLst/>
            <a:rect r="r" b="b" t="t" l="l"/>
            <a:pathLst>
              <a:path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7409323" y="-2700100"/>
            <a:ext cx="5493058" cy="4114800"/>
          </a:xfrm>
          <a:custGeom>
            <a:avLst/>
            <a:gdLst/>
            <a:ahLst/>
            <a:cxnLst/>
            <a:rect r="r" b="b" t="t" l="l"/>
            <a:pathLst>
              <a:path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4747568">
            <a:off x="-2972342" y="3665317"/>
            <a:ext cx="4896097" cy="2735694"/>
          </a:xfrm>
          <a:custGeom>
            <a:avLst/>
            <a:gdLst/>
            <a:ahLst/>
            <a:cxnLst/>
            <a:rect r="r" b="b" t="t" l="l"/>
            <a:pathLst>
              <a:path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4831481" y="-1626507"/>
            <a:ext cx="2892762" cy="2919301"/>
          </a:xfrm>
          <a:custGeom>
            <a:avLst/>
            <a:gdLst/>
            <a:ahLst/>
            <a:cxnLst/>
            <a:rect r="r" b="b" t="t" l="l"/>
            <a:pathLst>
              <a:path h="2919301" w="2892762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2262342"/>
            <a:ext cx="3575541" cy="3575541"/>
          </a:xfrm>
          <a:custGeom>
            <a:avLst/>
            <a:gdLst/>
            <a:ahLst/>
            <a:cxnLst/>
            <a:rect r="r" b="b" t="t" l="l"/>
            <a:pathLst>
              <a:path h="3575541" w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2570549" y="9093737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-5282649">
            <a:off x="16440369" y="6970869"/>
            <a:ext cx="3382987" cy="1154444"/>
          </a:xfrm>
          <a:custGeom>
            <a:avLst/>
            <a:gdLst/>
            <a:ahLst/>
            <a:cxnLst/>
            <a:rect r="r" b="b" t="t" l="l"/>
            <a:pathLst>
              <a:path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6978638" y="-642644"/>
            <a:ext cx="3104522" cy="3342688"/>
          </a:xfrm>
          <a:custGeom>
            <a:avLst/>
            <a:gdLst/>
            <a:ahLst/>
            <a:cxnLst/>
            <a:rect r="r" b="b" t="t" l="l"/>
            <a:pathLst>
              <a:path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5" id="15"/>
          <p:cNvSpPr txBox="true"/>
          <p:nvPr/>
        </p:nvSpPr>
        <p:spPr>
          <a:xfrm rot="0">
            <a:off x="3129676" y="3072351"/>
            <a:ext cx="12028649" cy="3562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0"/>
              </a:lnSpc>
            </a:pPr>
            <a:r>
              <a:rPr lang="en-US" b="true" sz="979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01. Understanding Substance Use and Life Skills Decline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828514" y="6809731"/>
            <a:ext cx="12630971" cy="452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3"/>
              </a:lnSpc>
            </a:pPr>
            <a:r>
              <a:rPr lang="en-US" sz="3599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What is SUD? How does it impact life skills?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237887" y="2625261"/>
            <a:ext cx="6050113" cy="6105619"/>
          </a:xfrm>
          <a:custGeom>
            <a:avLst/>
            <a:gdLst/>
            <a:ahLst/>
            <a:cxnLst/>
            <a:rect r="r" b="b" t="t" l="l"/>
            <a:pathLst>
              <a:path h="6105619" w="6050113">
                <a:moveTo>
                  <a:pt x="0" y="0"/>
                </a:moveTo>
                <a:lnTo>
                  <a:pt x="6050113" y="0"/>
                </a:lnTo>
                <a:lnTo>
                  <a:pt x="6050113" y="6105619"/>
                </a:lnTo>
                <a:lnTo>
                  <a:pt x="0" y="6105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165614" y="576229"/>
            <a:ext cx="12028649" cy="2714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49"/>
              </a:lnSpc>
            </a:pPr>
            <a:r>
              <a:rPr lang="en-US" b="true" sz="74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Understanding Substance Use and Life Skills Decline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643824"/>
            <a:ext cx="10122138" cy="590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0481" indent="-340240" lvl="1">
              <a:lnSpc>
                <a:spcPts val="4254"/>
              </a:lnSpc>
              <a:buFont typeface="Arial"/>
              <a:buChar char="•"/>
            </a:pPr>
            <a:r>
              <a:rPr lang="en-US" sz="3151" i="true" spc="189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What is Substance Use Disorder (SUD)?</a:t>
            </a:r>
          </a:p>
          <a:p>
            <a:pPr algn="l" marL="1360962" indent="-453654" lvl="2">
              <a:lnSpc>
                <a:spcPts val="4254"/>
              </a:lnSpc>
              <a:buFont typeface="Arial"/>
              <a:buChar char="⚬"/>
            </a:pPr>
            <a:r>
              <a:rPr lang="en-US" sz="3151" spc="18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Substance Use Disorder is a chronic condition affecting cognitive, emotional, and social skills. </a:t>
            </a:r>
          </a:p>
          <a:p>
            <a:pPr algn="l" marL="680481" indent="-340240" lvl="1">
              <a:lnSpc>
                <a:spcPts val="4254"/>
              </a:lnSpc>
              <a:buFont typeface="Arial"/>
              <a:buChar char="•"/>
            </a:pPr>
            <a:r>
              <a:rPr lang="en-US" sz="3151" i="true" spc="189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Impact on Life Skills: </a:t>
            </a:r>
          </a:p>
          <a:p>
            <a:pPr algn="l" marL="1360962" indent="-453654" lvl="2">
              <a:lnSpc>
                <a:spcPts val="4254"/>
              </a:lnSpc>
              <a:buFont typeface="Arial"/>
              <a:buChar char="⚬"/>
            </a:pPr>
            <a:r>
              <a:rPr lang="en-US" sz="3151" spc="18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Cognitive decline affecting concentration and memory </a:t>
            </a:r>
          </a:p>
          <a:p>
            <a:pPr algn="l" marL="1360962" indent="-453654" lvl="2">
              <a:lnSpc>
                <a:spcPts val="4254"/>
              </a:lnSpc>
              <a:buFont typeface="Arial"/>
              <a:buChar char="⚬"/>
            </a:pPr>
            <a:r>
              <a:rPr lang="en-US" sz="3151" spc="18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Emotional difficulties impacting relationships</a:t>
            </a:r>
          </a:p>
          <a:p>
            <a:pPr algn="l" marL="1360962" indent="-453654" lvl="2">
              <a:lnSpc>
                <a:spcPts val="4254"/>
              </a:lnSpc>
              <a:spcBef>
                <a:spcPct val="0"/>
              </a:spcBef>
              <a:buFont typeface="Arial"/>
              <a:buChar char="⚬"/>
            </a:pPr>
            <a:r>
              <a:rPr lang="en-US" sz="3151" spc="18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Social consequences including isolation and impulsive behavior 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29398" y="8614893"/>
            <a:ext cx="4899948" cy="3344214"/>
          </a:xfrm>
          <a:custGeom>
            <a:avLst/>
            <a:gdLst/>
            <a:ahLst/>
            <a:cxnLst/>
            <a:rect r="r" b="b" t="t" l="l"/>
            <a:pathLst>
              <a:path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30709" y="9258300"/>
            <a:ext cx="3059829" cy="751049"/>
          </a:xfrm>
          <a:custGeom>
            <a:avLst/>
            <a:gdLst/>
            <a:ahLst/>
            <a:cxnLst/>
            <a:rect r="r" b="b" t="t" l="l"/>
            <a:pathLst>
              <a:path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15205" y="8540136"/>
            <a:ext cx="4602314" cy="3618569"/>
          </a:xfrm>
          <a:custGeom>
            <a:avLst/>
            <a:gdLst/>
            <a:ahLst/>
            <a:cxnLst/>
            <a:rect r="r" b="b" t="t" l="l"/>
            <a:pathLst>
              <a:path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674156" y="-1072630"/>
            <a:ext cx="4899948" cy="3068592"/>
          </a:xfrm>
          <a:custGeom>
            <a:avLst/>
            <a:gdLst/>
            <a:ahLst/>
            <a:cxnLst/>
            <a:rect r="r" b="b" t="t" l="l"/>
            <a:pathLst>
              <a:path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2686214" y="-2578193"/>
            <a:ext cx="4292424" cy="3870986"/>
          </a:xfrm>
          <a:custGeom>
            <a:avLst/>
            <a:gdLst/>
            <a:ahLst/>
            <a:cxnLst/>
            <a:rect r="r" b="b" t="t" l="l"/>
            <a:pathLst>
              <a:path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138935" y="9258300"/>
            <a:ext cx="4076270" cy="2863579"/>
          </a:xfrm>
          <a:custGeom>
            <a:avLst/>
            <a:gdLst/>
            <a:ahLst/>
            <a:cxnLst/>
            <a:rect r="r" b="b" t="t" l="l"/>
            <a:pathLst>
              <a:path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7409323" y="-2700100"/>
            <a:ext cx="5493058" cy="4114800"/>
          </a:xfrm>
          <a:custGeom>
            <a:avLst/>
            <a:gdLst/>
            <a:ahLst/>
            <a:cxnLst/>
            <a:rect r="r" b="b" t="t" l="l"/>
            <a:pathLst>
              <a:path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4747568">
            <a:off x="-2972342" y="3665317"/>
            <a:ext cx="4896097" cy="2735694"/>
          </a:xfrm>
          <a:custGeom>
            <a:avLst/>
            <a:gdLst/>
            <a:ahLst/>
            <a:cxnLst/>
            <a:rect r="r" b="b" t="t" l="l"/>
            <a:pathLst>
              <a:path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4831481" y="-1626507"/>
            <a:ext cx="2892762" cy="2919301"/>
          </a:xfrm>
          <a:custGeom>
            <a:avLst/>
            <a:gdLst/>
            <a:ahLst/>
            <a:cxnLst/>
            <a:rect r="r" b="b" t="t" l="l"/>
            <a:pathLst>
              <a:path h="2919301" w="2892762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2262342"/>
            <a:ext cx="3575541" cy="3575541"/>
          </a:xfrm>
          <a:custGeom>
            <a:avLst/>
            <a:gdLst/>
            <a:ahLst/>
            <a:cxnLst/>
            <a:rect r="r" b="b" t="t" l="l"/>
            <a:pathLst>
              <a:path h="3575541" w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2570549" y="9093737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-5282649">
            <a:off x="16440369" y="6970869"/>
            <a:ext cx="3382987" cy="1154444"/>
          </a:xfrm>
          <a:custGeom>
            <a:avLst/>
            <a:gdLst/>
            <a:ahLst/>
            <a:cxnLst/>
            <a:rect r="r" b="b" t="t" l="l"/>
            <a:pathLst>
              <a:path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6978638" y="-642644"/>
            <a:ext cx="3104522" cy="3342688"/>
          </a:xfrm>
          <a:custGeom>
            <a:avLst/>
            <a:gdLst/>
            <a:ahLst/>
            <a:cxnLst/>
            <a:rect r="r" b="b" t="t" l="l"/>
            <a:pathLst>
              <a:path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5" id="15"/>
          <p:cNvSpPr txBox="true"/>
          <p:nvPr/>
        </p:nvSpPr>
        <p:spPr>
          <a:xfrm rot="0">
            <a:off x="2392623" y="3700928"/>
            <a:ext cx="13502754" cy="240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0"/>
              </a:lnSpc>
            </a:pPr>
            <a:r>
              <a:rPr lang="en-US" b="true" sz="979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02. The Importance of Life Skills in Recovery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70714" y="6226601"/>
            <a:ext cx="13946571" cy="452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3"/>
              </a:lnSpc>
            </a:pPr>
            <a:r>
              <a:rPr lang="en-US" sz="3599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What are life skills? How does it impact recovery?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050727" y="2295350"/>
            <a:ext cx="4208573" cy="4247184"/>
          </a:xfrm>
          <a:custGeom>
            <a:avLst/>
            <a:gdLst/>
            <a:ahLst/>
            <a:cxnLst/>
            <a:rect r="r" b="b" t="t" l="l"/>
            <a:pathLst>
              <a:path h="4247184" w="4208573">
                <a:moveTo>
                  <a:pt x="0" y="0"/>
                </a:moveTo>
                <a:lnTo>
                  <a:pt x="4208573" y="0"/>
                </a:lnTo>
                <a:lnTo>
                  <a:pt x="4208573" y="4247185"/>
                </a:lnTo>
                <a:lnTo>
                  <a:pt x="0" y="4247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1417589" y="2755285"/>
            <a:ext cx="6449225" cy="6285063"/>
          </a:xfrm>
          <a:custGeom>
            <a:avLst/>
            <a:gdLst/>
            <a:ahLst/>
            <a:cxnLst/>
            <a:rect r="r" b="b" t="t" l="l"/>
            <a:pathLst>
              <a:path h="6285063" w="6449225">
                <a:moveTo>
                  <a:pt x="0" y="0"/>
                </a:moveTo>
                <a:lnTo>
                  <a:pt x="6449225" y="0"/>
                </a:lnTo>
                <a:lnTo>
                  <a:pt x="6449225" y="6285063"/>
                </a:lnTo>
                <a:lnTo>
                  <a:pt x="0" y="6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5614" y="1019142"/>
            <a:ext cx="12028649" cy="182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49"/>
              </a:lnSpc>
            </a:pPr>
            <a:r>
              <a:rPr lang="en-US" b="true" sz="74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The Importance of Life Skills in Recovery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104456"/>
            <a:ext cx="10122138" cy="4788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0480" indent="-340240" lvl="1">
              <a:lnSpc>
                <a:spcPts val="4254"/>
              </a:lnSpc>
              <a:buFont typeface="Arial"/>
              <a:buChar char="•"/>
            </a:pPr>
            <a:r>
              <a:rPr lang="en-US" sz="3151" i="true" spc="189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What are Life Skills? </a:t>
            </a:r>
          </a:p>
          <a:p>
            <a:pPr algn="l" marL="1360960" indent="-453653" lvl="2">
              <a:lnSpc>
                <a:spcPts val="4254"/>
              </a:lnSpc>
              <a:buFont typeface="Arial"/>
              <a:buChar char="⚬"/>
            </a:pPr>
            <a:r>
              <a:rPr lang="en-US" sz="3151" i="true" spc="189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Communication, time management, self-care, budgeting, decision making skills. </a:t>
            </a:r>
          </a:p>
          <a:p>
            <a:pPr algn="l" marL="680480" indent="-340240" lvl="1">
              <a:lnSpc>
                <a:spcPts val="4254"/>
              </a:lnSpc>
              <a:buFont typeface="Arial"/>
              <a:buChar char="•"/>
            </a:pPr>
            <a:r>
              <a:rPr lang="en-US" sz="3151" i="true" spc="189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Life Skills and Recovery: </a:t>
            </a:r>
            <a:r>
              <a:rPr lang="en-US" sz="3151" i="true" spc="189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</a:p>
          <a:p>
            <a:pPr algn="l" marL="1360960" indent="-453653" lvl="2">
              <a:lnSpc>
                <a:spcPts val="4254"/>
              </a:lnSpc>
              <a:buFont typeface="Arial"/>
              <a:buChar char="⚬"/>
            </a:pPr>
            <a:r>
              <a:rPr lang="en-US" sz="3151" spc="18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Rebuilding independence and self-esteem </a:t>
            </a:r>
          </a:p>
          <a:p>
            <a:pPr algn="l" marL="1360960" indent="-453653" lvl="2">
              <a:lnSpc>
                <a:spcPts val="4254"/>
              </a:lnSpc>
              <a:buFont typeface="Arial"/>
              <a:buChar char="⚬"/>
            </a:pPr>
            <a:r>
              <a:rPr lang="en-US" sz="3151" spc="18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Prepare for future employment or education opportunities </a:t>
            </a:r>
            <a:r>
              <a:rPr lang="en-US" sz="3151" spc="18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>
              <a:lnSpc>
                <a:spcPts val="425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29398" y="8614893"/>
            <a:ext cx="4899948" cy="3344214"/>
          </a:xfrm>
          <a:custGeom>
            <a:avLst/>
            <a:gdLst/>
            <a:ahLst/>
            <a:cxnLst/>
            <a:rect r="r" b="b" t="t" l="l"/>
            <a:pathLst>
              <a:path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30709" y="9258300"/>
            <a:ext cx="3059829" cy="751049"/>
          </a:xfrm>
          <a:custGeom>
            <a:avLst/>
            <a:gdLst/>
            <a:ahLst/>
            <a:cxnLst/>
            <a:rect r="r" b="b" t="t" l="l"/>
            <a:pathLst>
              <a:path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15205" y="8540136"/>
            <a:ext cx="4602314" cy="3618569"/>
          </a:xfrm>
          <a:custGeom>
            <a:avLst/>
            <a:gdLst/>
            <a:ahLst/>
            <a:cxnLst/>
            <a:rect r="r" b="b" t="t" l="l"/>
            <a:pathLst>
              <a:path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674156" y="-1072630"/>
            <a:ext cx="4899948" cy="3068592"/>
          </a:xfrm>
          <a:custGeom>
            <a:avLst/>
            <a:gdLst/>
            <a:ahLst/>
            <a:cxnLst/>
            <a:rect r="r" b="b" t="t" l="l"/>
            <a:pathLst>
              <a:path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2686214" y="-2578193"/>
            <a:ext cx="4292424" cy="3870986"/>
          </a:xfrm>
          <a:custGeom>
            <a:avLst/>
            <a:gdLst/>
            <a:ahLst/>
            <a:cxnLst/>
            <a:rect r="r" b="b" t="t" l="l"/>
            <a:pathLst>
              <a:path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138935" y="9258300"/>
            <a:ext cx="4076270" cy="2863579"/>
          </a:xfrm>
          <a:custGeom>
            <a:avLst/>
            <a:gdLst/>
            <a:ahLst/>
            <a:cxnLst/>
            <a:rect r="r" b="b" t="t" l="l"/>
            <a:pathLst>
              <a:path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7409323" y="-2700100"/>
            <a:ext cx="5493058" cy="4114800"/>
          </a:xfrm>
          <a:custGeom>
            <a:avLst/>
            <a:gdLst/>
            <a:ahLst/>
            <a:cxnLst/>
            <a:rect r="r" b="b" t="t" l="l"/>
            <a:pathLst>
              <a:path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4747568">
            <a:off x="-2972342" y="3665317"/>
            <a:ext cx="4896097" cy="2735694"/>
          </a:xfrm>
          <a:custGeom>
            <a:avLst/>
            <a:gdLst/>
            <a:ahLst/>
            <a:cxnLst/>
            <a:rect r="r" b="b" t="t" l="l"/>
            <a:pathLst>
              <a:path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4831481" y="-1626507"/>
            <a:ext cx="2892762" cy="2919301"/>
          </a:xfrm>
          <a:custGeom>
            <a:avLst/>
            <a:gdLst/>
            <a:ahLst/>
            <a:cxnLst/>
            <a:rect r="r" b="b" t="t" l="l"/>
            <a:pathLst>
              <a:path h="2919301" w="2892762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2262342"/>
            <a:ext cx="3575541" cy="3575541"/>
          </a:xfrm>
          <a:custGeom>
            <a:avLst/>
            <a:gdLst/>
            <a:ahLst/>
            <a:cxnLst/>
            <a:rect r="r" b="b" t="t" l="l"/>
            <a:pathLst>
              <a:path h="3575541" w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2570549" y="9093737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-5282649">
            <a:off x="16440369" y="6970869"/>
            <a:ext cx="3382987" cy="1154444"/>
          </a:xfrm>
          <a:custGeom>
            <a:avLst/>
            <a:gdLst/>
            <a:ahLst/>
            <a:cxnLst/>
            <a:rect r="r" b="b" t="t" l="l"/>
            <a:pathLst>
              <a:path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6978638" y="-642644"/>
            <a:ext cx="3104522" cy="3342688"/>
          </a:xfrm>
          <a:custGeom>
            <a:avLst/>
            <a:gdLst/>
            <a:ahLst/>
            <a:cxnLst/>
            <a:rect r="r" b="b" t="t" l="l"/>
            <a:pathLst>
              <a:path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5" id="15"/>
          <p:cNvSpPr txBox="true"/>
          <p:nvPr/>
        </p:nvSpPr>
        <p:spPr>
          <a:xfrm rot="0">
            <a:off x="2392623" y="3700928"/>
            <a:ext cx="13502754" cy="240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0"/>
              </a:lnSpc>
            </a:pPr>
            <a:r>
              <a:rPr lang="en-US" b="true" sz="979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03. How Substance Use Impacts Life Skills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85096" y="6338170"/>
            <a:ext cx="15610884" cy="88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3"/>
              </a:lnSpc>
            </a:pPr>
            <a:r>
              <a:rPr lang="en-US" sz="3599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What is the cognitive impact? How about the social, emotional, and behavioral?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05997" y="6039816"/>
            <a:ext cx="4208573" cy="4247184"/>
          </a:xfrm>
          <a:custGeom>
            <a:avLst/>
            <a:gdLst/>
            <a:ahLst/>
            <a:cxnLst/>
            <a:rect r="r" b="b" t="t" l="l"/>
            <a:pathLst>
              <a:path h="4247184" w="4208573">
                <a:moveTo>
                  <a:pt x="0" y="0"/>
                </a:moveTo>
                <a:lnTo>
                  <a:pt x="4208573" y="0"/>
                </a:lnTo>
                <a:lnTo>
                  <a:pt x="4208573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1289834" y="2676474"/>
            <a:ext cx="5417350" cy="6164836"/>
          </a:xfrm>
          <a:custGeom>
            <a:avLst/>
            <a:gdLst/>
            <a:ahLst/>
            <a:cxnLst/>
            <a:rect r="r" b="b" t="t" l="l"/>
            <a:pathLst>
              <a:path h="6164836" w="5417350">
                <a:moveTo>
                  <a:pt x="0" y="0"/>
                </a:moveTo>
                <a:lnTo>
                  <a:pt x="5417350" y="0"/>
                </a:lnTo>
                <a:lnTo>
                  <a:pt x="5417350" y="6164836"/>
                </a:lnTo>
                <a:lnTo>
                  <a:pt x="0" y="6164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5614" y="1019142"/>
            <a:ext cx="12028649" cy="182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49"/>
              </a:lnSpc>
            </a:pPr>
            <a:r>
              <a:rPr lang="en-US" b="true" sz="74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How Substance Use Impacts Life Skills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898617"/>
            <a:ext cx="10122138" cy="6388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0480" indent="-340240" lvl="1">
              <a:lnSpc>
                <a:spcPts val="4254"/>
              </a:lnSpc>
              <a:buFont typeface="Arial"/>
              <a:buChar char="•"/>
            </a:pPr>
            <a:r>
              <a:rPr lang="en-US" sz="3151" i="true" spc="189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Cognitive Decline: </a:t>
            </a:r>
          </a:p>
          <a:p>
            <a:pPr algn="l" marL="1360960" indent="-453653" lvl="2">
              <a:lnSpc>
                <a:spcPts val="4254"/>
              </a:lnSpc>
              <a:buFont typeface="Arial"/>
              <a:buChar char="⚬"/>
            </a:pPr>
            <a:r>
              <a:rPr lang="en-US" sz="3151" i="true" spc="189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Difficulty concentrating, learning, and decision-making  </a:t>
            </a:r>
          </a:p>
          <a:p>
            <a:pPr algn="l" marL="680480" indent="-340240" lvl="1">
              <a:lnSpc>
                <a:spcPts val="4254"/>
              </a:lnSpc>
              <a:buFont typeface="Arial"/>
              <a:buChar char="•"/>
            </a:pPr>
            <a:r>
              <a:rPr lang="en-US" sz="3151" i="true" spc="189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Emotional and Social Impact: </a:t>
            </a:r>
            <a:r>
              <a:rPr lang="en-US" sz="3151" i="true" spc="189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 </a:t>
            </a:r>
          </a:p>
          <a:p>
            <a:pPr algn="l" marL="1360960" indent="-453653" lvl="2">
              <a:lnSpc>
                <a:spcPts val="4254"/>
              </a:lnSpc>
              <a:buFont typeface="Arial"/>
              <a:buChar char="⚬"/>
            </a:pPr>
            <a:r>
              <a:rPr lang="en-US" sz="3151" spc="18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Impulsivity, mood swings, and social isolation. </a:t>
            </a:r>
          </a:p>
          <a:p>
            <a:pPr algn="l" marL="1360960" indent="-453653" lvl="2">
              <a:lnSpc>
                <a:spcPts val="4254"/>
              </a:lnSpc>
              <a:buFont typeface="Arial"/>
              <a:buChar char="⚬"/>
            </a:pPr>
            <a:r>
              <a:rPr lang="en-US" sz="3151" spc="18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Difficulty managing relationships and communicating effectively. </a:t>
            </a:r>
          </a:p>
          <a:p>
            <a:pPr algn="l" marL="680480" indent="-340240" lvl="1">
              <a:lnSpc>
                <a:spcPts val="4254"/>
              </a:lnSpc>
              <a:buFont typeface="Arial"/>
              <a:buChar char="•"/>
            </a:pPr>
            <a:r>
              <a:rPr lang="en-US" sz="3151" i="true" spc="189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Behavioral Consequences: </a:t>
            </a:r>
          </a:p>
          <a:p>
            <a:pPr algn="l" marL="1360960" indent="-453653" lvl="2">
              <a:lnSpc>
                <a:spcPts val="4254"/>
              </a:lnSpc>
              <a:buFont typeface="Arial"/>
              <a:buChar char="⚬"/>
            </a:pPr>
            <a:r>
              <a:rPr lang="en-US" sz="3151" spc="18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Neglect of personal hygiene and disorganized living spaces. </a:t>
            </a:r>
          </a:p>
          <a:p>
            <a:pPr algn="l">
              <a:lnSpc>
                <a:spcPts val="425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29398" y="8614893"/>
            <a:ext cx="4899948" cy="3344214"/>
          </a:xfrm>
          <a:custGeom>
            <a:avLst/>
            <a:gdLst/>
            <a:ahLst/>
            <a:cxnLst/>
            <a:rect r="r" b="b" t="t" l="l"/>
            <a:pathLst>
              <a:path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30709" y="9258300"/>
            <a:ext cx="3059829" cy="751049"/>
          </a:xfrm>
          <a:custGeom>
            <a:avLst/>
            <a:gdLst/>
            <a:ahLst/>
            <a:cxnLst/>
            <a:rect r="r" b="b" t="t" l="l"/>
            <a:pathLst>
              <a:path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15205" y="8540136"/>
            <a:ext cx="4602314" cy="3618569"/>
          </a:xfrm>
          <a:custGeom>
            <a:avLst/>
            <a:gdLst/>
            <a:ahLst/>
            <a:cxnLst/>
            <a:rect r="r" b="b" t="t" l="l"/>
            <a:pathLst>
              <a:path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674156" y="-1072630"/>
            <a:ext cx="4899948" cy="3068592"/>
          </a:xfrm>
          <a:custGeom>
            <a:avLst/>
            <a:gdLst/>
            <a:ahLst/>
            <a:cxnLst/>
            <a:rect r="r" b="b" t="t" l="l"/>
            <a:pathLst>
              <a:path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2686214" y="-2578193"/>
            <a:ext cx="4292424" cy="3870986"/>
          </a:xfrm>
          <a:custGeom>
            <a:avLst/>
            <a:gdLst/>
            <a:ahLst/>
            <a:cxnLst/>
            <a:rect r="r" b="b" t="t" l="l"/>
            <a:pathLst>
              <a:path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138935" y="9258300"/>
            <a:ext cx="4076270" cy="2863579"/>
          </a:xfrm>
          <a:custGeom>
            <a:avLst/>
            <a:gdLst/>
            <a:ahLst/>
            <a:cxnLst/>
            <a:rect r="r" b="b" t="t" l="l"/>
            <a:pathLst>
              <a:path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7409323" y="-2700100"/>
            <a:ext cx="5493058" cy="4114800"/>
          </a:xfrm>
          <a:custGeom>
            <a:avLst/>
            <a:gdLst/>
            <a:ahLst/>
            <a:cxnLst/>
            <a:rect r="r" b="b" t="t" l="l"/>
            <a:pathLst>
              <a:path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4747568">
            <a:off x="-2972342" y="3665317"/>
            <a:ext cx="4896097" cy="2735694"/>
          </a:xfrm>
          <a:custGeom>
            <a:avLst/>
            <a:gdLst/>
            <a:ahLst/>
            <a:cxnLst/>
            <a:rect r="r" b="b" t="t" l="l"/>
            <a:pathLst>
              <a:path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4831481" y="-1626507"/>
            <a:ext cx="2892762" cy="2919301"/>
          </a:xfrm>
          <a:custGeom>
            <a:avLst/>
            <a:gdLst/>
            <a:ahLst/>
            <a:cxnLst/>
            <a:rect r="r" b="b" t="t" l="l"/>
            <a:pathLst>
              <a:path h="2919301" w="2892762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2262342"/>
            <a:ext cx="3575541" cy="3575541"/>
          </a:xfrm>
          <a:custGeom>
            <a:avLst/>
            <a:gdLst/>
            <a:ahLst/>
            <a:cxnLst/>
            <a:rect r="r" b="b" t="t" l="l"/>
            <a:pathLst>
              <a:path h="3575541" w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2570549" y="9093737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-5282649">
            <a:off x="16440369" y="6970869"/>
            <a:ext cx="3382987" cy="1154444"/>
          </a:xfrm>
          <a:custGeom>
            <a:avLst/>
            <a:gdLst/>
            <a:ahLst/>
            <a:cxnLst/>
            <a:rect r="r" b="b" t="t" l="l"/>
            <a:pathLst>
              <a:path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6978638" y="-642644"/>
            <a:ext cx="3104522" cy="3342688"/>
          </a:xfrm>
          <a:custGeom>
            <a:avLst/>
            <a:gdLst/>
            <a:ahLst/>
            <a:cxnLst/>
            <a:rect r="r" b="b" t="t" l="l"/>
            <a:pathLst>
              <a:path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5" id="15"/>
          <p:cNvSpPr txBox="true"/>
          <p:nvPr/>
        </p:nvSpPr>
        <p:spPr>
          <a:xfrm rot="0">
            <a:off x="1940881" y="3574123"/>
            <a:ext cx="14406239" cy="240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0"/>
              </a:lnSpc>
            </a:pPr>
            <a:r>
              <a:rPr lang="en-US" b="true" sz="979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04. Collaborative Role of Counselors and OTs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80812" y="6078905"/>
            <a:ext cx="15610884" cy="481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5"/>
              </a:lnSpc>
            </a:pPr>
            <a:r>
              <a:rPr lang="en-US" sz="3899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What are our distinct roles?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DAGvf_ipAh0</dc:identifier>
  <dcterms:modified xsi:type="dcterms:W3CDTF">2011-08-01T06:04:30Z</dcterms:modified>
  <cp:revision>1</cp:revision>
  <dc:title>The Collaborative Approach to Substance Use Recovery </dc:title>
</cp:coreProperties>
</file>