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Lst>
  <p:sldSz cx="9144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1pPr>
    <a:lvl2pPr marL="0" marR="0" indent="4572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2pPr>
    <a:lvl3pPr marL="0" marR="0" indent="9144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3pPr>
    <a:lvl4pPr marL="0" marR="0" indent="13716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4pPr>
    <a:lvl5pPr marL="0" marR="0" indent="18288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5pPr>
    <a:lvl6pPr marL="0" marR="0" indent="22860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6pPr>
    <a:lvl7pPr marL="0" marR="0" indent="27432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7pPr>
    <a:lvl8pPr marL="0" marR="0" indent="32004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8pPr>
    <a:lvl9pPr marL="0" marR="0" indent="36576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b="def" i="def"/>
      <a:tcStyle>
        <a:tcBdr/>
        <a:fill>
          <a:solidFill>
            <a:srgbClr val="E8ECF4"/>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b="def" i="def"/>
      <a:tcStyle>
        <a:tcBdr/>
        <a:fill>
          <a:solidFill>
            <a:srgbClr val="EFF3E9"/>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b="def" i="def"/>
      <a:tcStyle>
        <a:tcBdr/>
        <a:fill>
          <a:solidFill>
            <a:srgbClr val="FDEE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91" name="Shape 91"/>
          <p:cNvSpPr/>
          <p:nvPr>
            <p:ph type="sldImg"/>
          </p:nvPr>
        </p:nvSpPr>
        <p:spPr>
          <a:xfrm>
            <a:off x="1143000" y="685800"/>
            <a:ext cx="4572000" cy="3429000"/>
          </a:xfrm>
          <a:prstGeom prst="rect">
            <a:avLst/>
          </a:prstGeom>
        </p:spPr>
        <p:txBody>
          <a:bodyPr/>
          <a:lstStyle/>
          <a:p>
            <a:pPr/>
          </a:p>
        </p:txBody>
      </p:sp>
      <p:sp>
        <p:nvSpPr>
          <p:cNvPr id="92" name="Shape 92"/>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defRPr sz="1200">
        <a:latin typeface="+mj-lt"/>
        <a:ea typeface="+mj-ea"/>
        <a:cs typeface="+mj-cs"/>
        <a:sym typeface="Calibri"/>
      </a:defRPr>
    </a:lvl1pPr>
    <a:lvl2pPr indent="228600" defTabSz="457200" latinLnBrk="0">
      <a:defRPr sz="1200">
        <a:latin typeface="+mj-lt"/>
        <a:ea typeface="+mj-ea"/>
        <a:cs typeface="+mj-cs"/>
        <a:sym typeface="Calibri"/>
      </a:defRPr>
    </a:lvl2pPr>
    <a:lvl3pPr indent="457200" defTabSz="457200" latinLnBrk="0">
      <a:defRPr sz="1200">
        <a:latin typeface="+mj-lt"/>
        <a:ea typeface="+mj-ea"/>
        <a:cs typeface="+mj-cs"/>
        <a:sym typeface="Calibri"/>
      </a:defRPr>
    </a:lvl3pPr>
    <a:lvl4pPr indent="685800" defTabSz="457200" latinLnBrk="0">
      <a:defRPr sz="1200">
        <a:latin typeface="+mj-lt"/>
        <a:ea typeface="+mj-ea"/>
        <a:cs typeface="+mj-cs"/>
        <a:sym typeface="Calibri"/>
      </a:defRPr>
    </a:lvl4pPr>
    <a:lvl5pPr indent="914400" defTabSz="457200" latinLnBrk="0">
      <a:defRPr sz="1200">
        <a:latin typeface="+mj-lt"/>
        <a:ea typeface="+mj-ea"/>
        <a:cs typeface="+mj-cs"/>
        <a:sym typeface="Calibri"/>
      </a:defRPr>
    </a:lvl5pPr>
    <a:lvl6pPr indent="1143000" defTabSz="457200" latinLnBrk="0">
      <a:defRPr sz="1200">
        <a:latin typeface="+mj-lt"/>
        <a:ea typeface="+mj-ea"/>
        <a:cs typeface="+mj-cs"/>
        <a:sym typeface="Calibri"/>
      </a:defRPr>
    </a:lvl6pPr>
    <a:lvl7pPr indent="1371600" defTabSz="457200" latinLnBrk="0">
      <a:defRPr sz="1200">
        <a:latin typeface="+mj-lt"/>
        <a:ea typeface="+mj-ea"/>
        <a:cs typeface="+mj-cs"/>
        <a:sym typeface="Calibri"/>
      </a:defRPr>
    </a:lvl7pPr>
    <a:lvl8pPr indent="1600200" defTabSz="457200" latinLnBrk="0">
      <a:defRPr sz="1200">
        <a:latin typeface="+mj-lt"/>
        <a:ea typeface="+mj-ea"/>
        <a:cs typeface="+mj-cs"/>
        <a:sym typeface="Calibri"/>
      </a:defRPr>
    </a:lvl8pPr>
    <a:lvl9pPr indent="1828800" defTabSz="457200" latinLnBrk="0">
      <a:defRPr sz="1200">
        <a:latin typeface="+mj-lt"/>
        <a:ea typeface="+mj-ea"/>
        <a:cs typeface="+mj-cs"/>
        <a:sym typeface="Calibri"/>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Slide">
    <p:spTree>
      <p:nvGrpSpPr>
        <p:cNvPr id="1" name=""/>
        <p:cNvGrpSpPr/>
        <p:nvPr/>
      </p:nvGrpSpPr>
      <p:grpSpPr>
        <a:xfrm>
          <a:off x="0" y="0"/>
          <a:ext cx="0" cy="0"/>
          <a:chOff x="0" y="0"/>
          <a:chExt cx="0" cy="0"/>
        </a:xfrm>
      </p:grpSpPr>
      <p:sp>
        <p:nvSpPr>
          <p:cNvPr id="11" name="Title Text"/>
          <p:cNvSpPr txBox="1"/>
          <p:nvPr>
            <p:ph type="title"/>
          </p:nvPr>
        </p:nvSpPr>
        <p:spPr>
          <a:xfrm>
            <a:off x="685800" y="2130425"/>
            <a:ext cx="7772400" cy="1470025"/>
          </a:xfrm>
          <a:prstGeom prst="rect">
            <a:avLst/>
          </a:prstGeom>
        </p:spPr>
        <p:txBody>
          <a:bodyPr/>
          <a:lstStyle/>
          <a:p>
            <a:pPr/>
            <a:r>
              <a:t>Title Text</a:t>
            </a:r>
          </a:p>
        </p:txBody>
      </p:sp>
      <p:sp>
        <p:nvSpPr>
          <p:cNvPr id="12" name="Body Level One…"/>
          <p:cNvSpPr txBox="1"/>
          <p:nvPr>
            <p:ph type="body" sz="quarter" idx="1"/>
          </p:nvPr>
        </p:nvSpPr>
        <p:spPr>
          <a:xfrm>
            <a:off x="1371600" y="3886200"/>
            <a:ext cx="6400800" cy="1752600"/>
          </a:xfrm>
          <a:prstGeom prst="rect">
            <a:avLst/>
          </a:prstGeom>
        </p:spPr>
        <p:txBody>
          <a:bodyPr/>
          <a:lstStyle>
            <a:lvl1pPr marL="0" indent="0" algn="ctr">
              <a:buSzTx/>
              <a:buFontTx/>
              <a:buNone/>
              <a:defRPr>
                <a:solidFill>
                  <a:srgbClr val="888888"/>
                </a:solidFill>
              </a:defRPr>
            </a:lvl1pPr>
            <a:lvl2pPr marL="0" indent="457200" algn="ctr">
              <a:buSzTx/>
              <a:buFontTx/>
              <a:buNone/>
              <a:defRPr>
                <a:solidFill>
                  <a:srgbClr val="888888"/>
                </a:solidFill>
              </a:defRPr>
            </a:lvl2pPr>
            <a:lvl3pPr marL="0" indent="914400" algn="ctr">
              <a:buSzTx/>
              <a:buFontTx/>
              <a:buNone/>
              <a:defRPr>
                <a:solidFill>
                  <a:srgbClr val="888888"/>
                </a:solidFill>
              </a:defRPr>
            </a:lvl3pPr>
            <a:lvl4pPr marL="0" indent="1371600" algn="ctr">
              <a:buSzTx/>
              <a:buFontTx/>
              <a:buNone/>
              <a:defRPr>
                <a:solidFill>
                  <a:srgbClr val="888888"/>
                </a:solidFill>
              </a:defRPr>
            </a:lvl4pPr>
            <a:lvl5pPr marL="0" indent="1828800" algn="ctr">
              <a:buSzTx/>
              <a:buFontTx/>
              <a:buNone/>
              <a:defRPr>
                <a:solidFill>
                  <a:srgbClr val="888888"/>
                </a:solidFill>
              </a:defRPr>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p:spTree>
      <p:nvGrpSpPr>
        <p:cNvPr id="1" name=""/>
        <p:cNvGrpSpPr/>
        <p:nvPr/>
      </p:nvGrpSpPr>
      <p:grpSpPr>
        <a:xfrm>
          <a:off x="0" y="0"/>
          <a:ext cx="0" cy="0"/>
          <a:chOff x="0" y="0"/>
          <a:chExt cx="0" cy="0"/>
        </a:xfrm>
      </p:grpSpPr>
      <p:sp>
        <p:nvSpPr>
          <p:cNvPr id="20" name="Title Text"/>
          <p:cNvSpPr txBox="1"/>
          <p:nvPr>
            <p:ph type="title"/>
          </p:nvPr>
        </p:nvSpPr>
        <p:spPr>
          <a:prstGeom prst="rect">
            <a:avLst/>
          </a:prstGeom>
        </p:spPr>
        <p:txBody>
          <a:bodyPr/>
          <a:lstStyle/>
          <a:p>
            <a:pPr/>
            <a:r>
              <a:t>Title Text</a:t>
            </a:r>
          </a:p>
        </p:txBody>
      </p:sp>
      <p:sp>
        <p:nvSpPr>
          <p:cNvPr id="21"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2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Header">
    <p:spTree>
      <p:nvGrpSpPr>
        <p:cNvPr id="1" name=""/>
        <p:cNvGrpSpPr/>
        <p:nvPr/>
      </p:nvGrpSpPr>
      <p:grpSpPr>
        <a:xfrm>
          <a:off x="0" y="0"/>
          <a:ext cx="0" cy="0"/>
          <a:chOff x="0" y="0"/>
          <a:chExt cx="0" cy="0"/>
        </a:xfrm>
      </p:grpSpPr>
      <p:sp>
        <p:nvSpPr>
          <p:cNvPr id="29" name="Title Text"/>
          <p:cNvSpPr txBox="1"/>
          <p:nvPr>
            <p:ph type="title"/>
          </p:nvPr>
        </p:nvSpPr>
        <p:spPr>
          <a:xfrm>
            <a:off x="722312" y="4406900"/>
            <a:ext cx="7772401" cy="1362075"/>
          </a:xfrm>
          <a:prstGeom prst="rect">
            <a:avLst/>
          </a:prstGeom>
        </p:spPr>
        <p:txBody>
          <a:bodyPr anchor="t"/>
          <a:lstStyle>
            <a:lvl1pPr algn="l">
              <a:defRPr b="1" cap="all" sz="4000"/>
            </a:lvl1pPr>
          </a:lstStyle>
          <a:p>
            <a:pPr/>
            <a:r>
              <a:t>Title Text</a:t>
            </a:r>
          </a:p>
        </p:txBody>
      </p:sp>
      <p:sp>
        <p:nvSpPr>
          <p:cNvPr id="30" name="Body Level One…"/>
          <p:cNvSpPr txBox="1"/>
          <p:nvPr>
            <p:ph type="body" sz="quarter" idx="1"/>
          </p:nvPr>
        </p:nvSpPr>
        <p:spPr>
          <a:xfrm>
            <a:off x="722312" y="2906713"/>
            <a:ext cx="7772401" cy="1500188"/>
          </a:xfrm>
          <a:prstGeom prst="rect">
            <a:avLst/>
          </a:prstGeom>
        </p:spPr>
        <p:txBody>
          <a:bodyPr anchor="b"/>
          <a:lstStyle>
            <a:lvl1pPr marL="0" indent="0">
              <a:spcBef>
                <a:spcPts val="400"/>
              </a:spcBef>
              <a:buSzTx/>
              <a:buFontTx/>
              <a:buNone/>
              <a:defRPr sz="2000">
                <a:solidFill>
                  <a:srgbClr val="888888"/>
                </a:solidFill>
              </a:defRPr>
            </a:lvl1pPr>
            <a:lvl2pPr marL="0" indent="457200">
              <a:spcBef>
                <a:spcPts val="400"/>
              </a:spcBef>
              <a:buSzTx/>
              <a:buFontTx/>
              <a:buNone/>
              <a:defRPr sz="2000">
                <a:solidFill>
                  <a:srgbClr val="888888"/>
                </a:solidFill>
              </a:defRPr>
            </a:lvl2pPr>
            <a:lvl3pPr marL="0" indent="914400">
              <a:spcBef>
                <a:spcPts val="400"/>
              </a:spcBef>
              <a:buSzTx/>
              <a:buFontTx/>
              <a:buNone/>
              <a:defRPr sz="2000">
                <a:solidFill>
                  <a:srgbClr val="888888"/>
                </a:solidFill>
              </a:defRPr>
            </a:lvl3pPr>
            <a:lvl4pPr marL="0" indent="1371600">
              <a:spcBef>
                <a:spcPts val="400"/>
              </a:spcBef>
              <a:buSzTx/>
              <a:buFontTx/>
              <a:buNone/>
              <a:defRPr sz="2000">
                <a:solidFill>
                  <a:srgbClr val="888888"/>
                </a:solidFill>
              </a:defRPr>
            </a:lvl4pPr>
            <a:lvl5pPr marL="0" indent="1828800">
              <a:spcBef>
                <a:spcPts val="400"/>
              </a:spcBef>
              <a:buSzTx/>
              <a:buFontTx/>
              <a:buNone/>
              <a:defRPr sz="2000">
                <a:solidFill>
                  <a:srgbClr val="888888"/>
                </a:solidFill>
              </a:defRPr>
            </a:lvl5pPr>
          </a:lstStyle>
          <a:p>
            <a:pPr/>
            <a:r>
              <a:t>Body Level One</a:t>
            </a:r>
          </a:p>
          <a:p>
            <a:pPr lvl="1"/>
            <a:r>
              <a:t>Body Level Two</a:t>
            </a:r>
          </a:p>
          <a:p>
            <a:pPr lvl="2"/>
            <a:r>
              <a:t>Body Level Three</a:t>
            </a:r>
          </a:p>
          <a:p>
            <a:pPr lvl="3"/>
            <a:r>
              <a:t>Body Level Four</a:t>
            </a:r>
          </a:p>
          <a:p>
            <a:pPr lvl="4"/>
            <a:r>
              <a:t>Body Level Five</a:t>
            </a: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wo Content">
    <p:spTree>
      <p:nvGrpSpPr>
        <p:cNvPr id="1" name=""/>
        <p:cNvGrpSpPr/>
        <p:nvPr/>
      </p:nvGrpSpPr>
      <p:grpSpPr>
        <a:xfrm>
          <a:off x="0" y="0"/>
          <a:ext cx="0" cy="0"/>
          <a:chOff x="0" y="0"/>
          <a:chExt cx="0" cy="0"/>
        </a:xfrm>
      </p:grpSpPr>
      <p:sp>
        <p:nvSpPr>
          <p:cNvPr id="38" name="Title Text"/>
          <p:cNvSpPr txBox="1"/>
          <p:nvPr>
            <p:ph type="title"/>
          </p:nvPr>
        </p:nvSpPr>
        <p:spPr>
          <a:prstGeom prst="rect">
            <a:avLst/>
          </a:prstGeom>
        </p:spPr>
        <p:txBody>
          <a:bodyPr/>
          <a:lstStyle/>
          <a:p>
            <a:pPr/>
            <a:r>
              <a:t>Title Text</a:t>
            </a:r>
          </a:p>
        </p:txBody>
      </p:sp>
      <p:sp>
        <p:nvSpPr>
          <p:cNvPr id="39" name="Body Level One…"/>
          <p:cNvSpPr txBox="1"/>
          <p:nvPr>
            <p:ph type="body" sz="half" idx="1"/>
          </p:nvPr>
        </p:nvSpPr>
        <p:spPr>
          <a:xfrm>
            <a:off x="457200" y="1600200"/>
            <a:ext cx="4038600" cy="4525963"/>
          </a:xfrm>
          <a:prstGeom prst="rect">
            <a:avLst/>
          </a:prstGeom>
        </p:spPr>
        <p:txBody>
          <a:bodyPr/>
          <a:lstStyle>
            <a:lvl1pPr>
              <a:spcBef>
                <a:spcPts val="600"/>
              </a:spcBef>
              <a:defRPr sz="2800"/>
            </a:lvl1pPr>
            <a:lvl2pPr marL="790575" indent="-333375">
              <a:spcBef>
                <a:spcPts val="600"/>
              </a:spcBef>
              <a:defRPr sz="2800"/>
            </a:lvl2pPr>
            <a:lvl3pPr marL="1234439" indent="-320039">
              <a:spcBef>
                <a:spcPts val="600"/>
              </a:spcBef>
              <a:defRPr sz="2800"/>
            </a:lvl3pPr>
            <a:lvl4pPr marL="1727200" indent="-355600">
              <a:spcBef>
                <a:spcPts val="600"/>
              </a:spcBef>
              <a:defRPr sz="2800"/>
            </a:lvl4pPr>
            <a:lvl5pPr marL="2184400" indent="-355600">
              <a:spcBef>
                <a:spcPts val="600"/>
              </a:spcBef>
              <a:defRPr sz="2800"/>
            </a:lvl5pPr>
          </a:lstStyle>
          <a:p>
            <a:pPr/>
            <a:r>
              <a:t>Body Level One</a:t>
            </a:r>
          </a:p>
          <a:p>
            <a:pPr lvl="1"/>
            <a:r>
              <a:t>Body Level Two</a:t>
            </a:r>
          </a:p>
          <a:p>
            <a:pPr lvl="2"/>
            <a:r>
              <a:t>Body Level Three</a:t>
            </a:r>
          </a:p>
          <a:p>
            <a:pPr lvl="3"/>
            <a:r>
              <a:t>Body Level Four</a:t>
            </a:r>
          </a:p>
          <a:p>
            <a:pPr lvl="4"/>
            <a:r>
              <a:t>Body Level Five</a:t>
            </a:r>
          </a:p>
        </p:txBody>
      </p:sp>
      <p:sp>
        <p:nvSpPr>
          <p:cNvPr id="4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mparison">
    <p:spTree>
      <p:nvGrpSpPr>
        <p:cNvPr id="1" name=""/>
        <p:cNvGrpSpPr/>
        <p:nvPr/>
      </p:nvGrpSpPr>
      <p:grpSpPr>
        <a:xfrm>
          <a:off x="0" y="0"/>
          <a:ext cx="0" cy="0"/>
          <a:chOff x="0" y="0"/>
          <a:chExt cx="0" cy="0"/>
        </a:xfrm>
      </p:grpSpPr>
      <p:sp>
        <p:nvSpPr>
          <p:cNvPr id="47" name="Title Text"/>
          <p:cNvSpPr txBox="1"/>
          <p:nvPr>
            <p:ph type="title"/>
          </p:nvPr>
        </p:nvSpPr>
        <p:spPr>
          <a:prstGeom prst="rect">
            <a:avLst/>
          </a:prstGeom>
        </p:spPr>
        <p:txBody>
          <a:bodyPr/>
          <a:lstStyle/>
          <a:p>
            <a:pPr/>
            <a:r>
              <a:t>Title Text</a:t>
            </a:r>
          </a:p>
        </p:txBody>
      </p:sp>
      <p:sp>
        <p:nvSpPr>
          <p:cNvPr id="48" name="Body Level One…"/>
          <p:cNvSpPr txBox="1"/>
          <p:nvPr>
            <p:ph type="body" sz="quarter" idx="1"/>
          </p:nvPr>
        </p:nvSpPr>
        <p:spPr>
          <a:xfrm>
            <a:off x="457200" y="1535112"/>
            <a:ext cx="4040188" cy="639763"/>
          </a:xfrm>
          <a:prstGeom prst="rect">
            <a:avLst/>
          </a:prstGeom>
        </p:spPr>
        <p:txBody>
          <a:bodyPr anchor="b"/>
          <a:lstStyle>
            <a:lvl1pPr marL="0" indent="0">
              <a:spcBef>
                <a:spcPts val="500"/>
              </a:spcBef>
              <a:buSzTx/>
              <a:buFontTx/>
              <a:buNone/>
              <a:defRPr b="1" sz="2400"/>
            </a:lvl1pPr>
            <a:lvl2pPr marL="0" indent="457200">
              <a:spcBef>
                <a:spcPts val="500"/>
              </a:spcBef>
              <a:buSzTx/>
              <a:buFontTx/>
              <a:buNone/>
              <a:defRPr b="1" sz="2400"/>
            </a:lvl2pPr>
            <a:lvl3pPr marL="0" indent="914400">
              <a:spcBef>
                <a:spcPts val="500"/>
              </a:spcBef>
              <a:buSzTx/>
              <a:buFontTx/>
              <a:buNone/>
              <a:defRPr b="1" sz="2400"/>
            </a:lvl3pPr>
            <a:lvl4pPr marL="0" indent="1371600">
              <a:spcBef>
                <a:spcPts val="500"/>
              </a:spcBef>
              <a:buSzTx/>
              <a:buFontTx/>
              <a:buNone/>
              <a:defRPr b="1" sz="2400"/>
            </a:lvl4pPr>
            <a:lvl5pPr marL="0" indent="1828800">
              <a:spcBef>
                <a:spcPts val="500"/>
              </a:spcBef>
              <a:buSzTx/>
              <a:buFontTx/>
              <a:buNone/>
              <a:defRPr b="1" sz="2400"/>
            </a:lvl5pPr>
          </a:lstStyle>
          <a:p>
            <a:pPr/>
            <a:r>
              <a:t>Body Level One</a:t>
            </a:r>
          </a:p>
          <a:p>
            <a:pPr lvl="1"/>
            <a:r>
              <a:t>Body Level Two</a:t>
            </a:r>
          </a:p>
          <a:p>
            <a:pPr lvl="2"/>
            <a:r>
              <a:t>Body Level Three</a:t>
            </a:r>
          </a:p>
          <a:p>
            <a:pPr lvl="3"/>
            <a:r>
              <a:t>Body Level Four</a:t>
            </a:r>
          </a:p>
          <a:p>
            <a:pPr lvl="4"/>
            <a:r>
              <a:t>Body Level Five</a:t>
            </a:r>
          </a:p>
        </p:txBody>
      </p:sp>
      <p:sp>
        <p:nvSpPr>
          <p:cNvPr id="49" name="Text Placeholder 4"/>
          <p:cNvSpPr/>
          <p:nvPr>
            <p:ph type="body" sz="quarter" idx="21"/>
          </p:nvPr>
        </p:nvSpPr>
        <p:spPr>
          <a:xfrm>
            <a:off x="4645025" y="1535112"/>
            <a:ext cx="4041775" cy="639763"/>
          </a:xfrm>
          <a:prstGeom prst="rect">
            <a:avLst/>
          </a:prstGeom>
        </p:spPr>
        <p:txBody>
          <a:bodyPr anchor="b"/>
          <a:lstStyle/>
          <a:p>
            <a:pPr marL="0" indent="0">
              <a:spcBef>
                <a:spcPts val="500"/>
              </a:spcBef>
              <a:buSzTx/>
              <a:buFontTx/>
              <a:buNone/>
              <a:defRPr b="1" sz="2400"/>
            </a:pPr>
          </a:p>
        </p:txBody>
      </p:sp>
      <p:sp>
        <p:nvSpPr>
          <p:cNvPr id="5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57" name="Title Text"/>
          <p:cNvSpPr txBox="1"/>
          <p:nvPr>
            <p:ph type="title"/>
          </p:nvPr>
        </p:nvSpPr>
        <p:spPr>
          <a:prstGeom prst="rect">
            <a:avLst/>
          </a:prstGeom>
        </p:spPr>
        <p:txBody>
          <a:bodyPr/>
          <a:lstStyle/>
          <a:p>
            <a:pPr/>
            <a:r>
              <a:t>Title Text</a:t>
            </a:r>
          </a:p>
        </p:txBody>
      </p:sp>
      <p:sp>
        <p:nvSpPr>
          <p:cNvPr id="5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6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tent with Caption">
    <p:spTree>
      <p:nvGrpSpPr>
        <p:cNvPr id="1" name=""/>
        <p:cNvGrpSpPr/>
        <p:nvPr/>
      </p:nvGrpSpPr>
      <p:grpSpPr>
        <a:xfrm>
          <a:off x="0" y="0"/>
          <a:ext cx="0" cy="0"/>
          <a:chOff x="0" y="0"/>
          <a:chExt cx="0" cy="0"/>
        </a:xfrm>
      </p:grpSpPr>
      <p:sp>
        <p:nvSpPr>
          <p:cNvPr id="72" name="Title Text"/>
          <p:cNvSpPr txBox="1"/>
          <p:nvPr>
            <p:ph type="title"/>
          </p:nvPr>
        </p:nvSpPr>
        <p:spPr>
          <a:xfrm>
            <a:off x="457200" y="273050"/>
            <a:ext cx="3008314" cy="1162050"/>
          </a:xfrm>
          <a:prstGeom prst="rect">
            <a:avLst/>
          </a:prstGeom>
        </p:spPr>
        <p:txBody>
          <a:bodyPr anchor="b"/>
          <a:lstStyle>
            <a:lvl1pPr algn="l">
              <a:defRPr b="1" sz="2000"/>
            </a:lvl1pPr>
          </a:lstStyle>
          <a:p>
            <a:pPr/>
            <a:r>
              <a:t>Title Text</a:t>
            </a:r>
          </a:p>
        </p:txBody>
      </p:sp>
      <p:sp>
        <p:nvSpPr>
          <p:cNvPr id="73" name="Body Level One…"/>
          <p:cNvSpPr txBox="1"/>
          <p:nvPr>
            <p:ph type="body" idx="1"/>
          </p:nvPr>
        </p:nvSpPr>
        <p:spPr>
          <a:xfrm>
            <a:off x="3575050" y="273050"/>
            <a:ext cx="5111750" cy="5853113"/>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74" name="Text Placeholder 3"/>
          <p:cNvSpPr/>
          <p:nvPr>
            <p:ph type="body" sz="half" idx="21"/>
          </p:nvPr>
        </p:nvSpPr>
        <p:spPr>
          <a:xfrm>
            <a:off x="457199" y="1435100"/>
            <a:ext cx="3008315" cy="4691063"/>
          </a:xfrm>
          <a:prstGeom prst="rect">
            <a:avLst/>
          </a:prstGeom>
        </p:spPr>
        <p:txBody>
          <a:bodyPr/>
          <a:lstStyle/>
          <a:p>
            <a:pPr marL="0" indent="0">
              <a:spcBef>
                <a:spcPts val="300"/>
              </a:spcBef>
              <a:buSzTx/>
              <a:buFontTx/>
              <a:buNone/>
              <a:defRPr sz="1400"/>
            </a:pPr>
          </a:p>
        </p:txBody>
      </p:sp>
      <p:sp>
        <p:nvSpPr>
          <p:cNvPr id="7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icture with Caption">
    <p:spTree>
      <p:nvGrpSpPr>
        <p:cNvPr id="1" name=""/>
        <p:cNvGrpSpPr/>
        <p:nvPr/>
      </p:nvGrpSpPr>
      <p:grpSpPr>
        <a:xfrm>
          <a:off x="0" y="0"/>
          <a:ext cx="0" cy="0"/>
          <a:chOff x="0" y="0"/>
          <a:chExt cx="0" cy="0"/>
        </a:xfrm>
      </p:grpSpPr>
      <p:sp>
        <p:nvSpPr>
          <p:cNvPr id="82" name="Title Text"/>
          <p:cNvSpPr txBox="1"/>
          <p:nvPr>
            <p:ph type="title"/>
          </p:nvPr>
        </p:nvSpPr>
        <p:spPr>
          <a:xfrm>
            <a:off x="1792288" y="4800600"/>
            <a:ext cx="5486401" cy="566738"/>
          </a:xfrm>
          <a:prstGeom prst="rect">
            <a:avLst/>
          </a:prstGeom>
        </p:spPr>
        <p:txBody>
          <a:bodyPr anchor="b"/>
          <a:lstStyle>
            <a:lvl1pPr algn="l">
              <a:defRPr b="1" sz="2000"/>
            </a:lvl1pPr>
          </a:lstStyle>
          <a:p>
            <a:pPr/>
            <a:r>
              <a:t>Title Text</a:t>
            </a:r>
          </a:p>
        </p:txBody>
      </p:sp>
      <p:sp>
        <p:nvSpPr>
          <p:cNvPr id="83" name="Picture Placeholder 2"/>
          <p:cNvSpPr/>
          <p:nvPr>
            <p:ph type="pic" sz="half" idx="21"/>
          </p:nvPr>
        </p:nvSpPr>
        <p:spPr>
          <a:xfrm>
            <a:off x="1792288" y="612775"/>
            <a:ext cx="5486401" cy="4114800"/>
          </a:xfrm>
          <a:prstGeom prst="rect">
            <a:avLst/>
          </a:prstGeom>
        </p:spPr>
        <p:txBody>
          <a:bodyPr lIns="91439" rIns="91439">
            <a:noAutofit/>
          </a:bodyPr>
          <a:lstStyle/>
          <a:p>
            <a:pPr/>
          </a:p>
        </p:txBody>
      </p:sp>
      <p:sp>
        <p:nvSpPr>
          <p:cNvPr id="84" name="Body Level One…"/>
          <p:cNvSpPr txBox="1"/>
          <p:nvPr>
            <p:ph type="body" sz="quarter" idx="1"/>
          </p:nvPr>
        </p:nvSpPr>
        <p:spPr>
          <a:xfrm>
            <a:off x="1792288" y="5367337"/>
            <a:ext cx="5486401" cy="804863"/>
          </a:xfrm>
          <a:prstGeom prst="rect">
            <a:avLst/>
          </a:prstGeom>
        </p:spPr>
        <p:txBody>
          <a:bodyPr/>
          <a:lstStyle>
            <a:lvl1pPr marL="0" indent="0">
              <a:spcBef>
                <a:spcPts val="300"/>
              </a:spcBef>
              <a:buSzTx/>
              <a:buFontTx/>
              <a:buNone/>
              <a:defRPr sz="1400"/>
            </a:lvl1pPr>
            <a:lvl2pPr marL="0" indent="457200">
              <a:spcBef>
                <a:spcPts val="300"/>
              </a:spcBef>
              <a:buSzTx/>
              <a:buFontTx/>
              <a:buNone/>
              <a:defRPr sz="1400"/>
            </a:lvl2pPr>
            <a:lvl3pPr marL="0" indent="914400">
              <a:spcBef>
                <a:spcPts val="300"/>
              </a:spcBef>
              <a:buSzTx/>
              <a:buFontTx/>
              <a:buNone/>
              <a:defRPr sz="1400"/>
            </a:lvl3pPr>
            <a:lvl4pPr marL="0" indent="1371600">
              <a:spcBef>
                <a:spcPts val="300"/>
              </a:spcBef>
              <a:buSzTx/>
              <a:buFontTx/>
              <a:buNone/>
              <a:defRPr sz="1400"/>
            </a:lvl4pPr>
            <a:lvl5pPr marL="0" indent="1828800">
              <a:spcBef>
                <a:spcPts val="300"/>
              </a:spcBef>
              <a:buSzTx/>
              <a:buFontTx/>
              <a:buNone/>
              <a:defRPr sz="1400"/>
            </a:lvl5pPr>
          </a:lstStyle>
          <a:p>
            <a:pPr/>
            <a:r>
              <a:t>Body Level One</a:t>
            </a:r>
          </a:p>
          <a:p>
            <a:pPr lvl="1"/>
            <a:r>
              <a:t>Body Level Two</a:t>
            </a:r>
          </a:p>
          <a:p>
            <a:pPr lvl="2"/>
            <a:r>
              <a:t>Body Level Three</a:t>
            </a:r>
          </a:p>
          <a:p>
            <a:pPr lvl="3"/>
            <a:r>
              <a:t>Body Level Four</a:t>
            </a:r>
          </a:p>
          <a:p>
            <a:pPr lvl="4"/>
            <a:r>
              <a:t>Body Level Five</a:t>
            </a:r>
          </a:p>
        </p:txBody>
      </p:sp>
      <p:sp>
        <p:nvSpPr>
          <p:cNvPr id="8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Title Text"/>
          <p:cNvSpPr txBox="1"/>
          <p:nvPr>
            <p:ph type="title"/>
          </p:nvPr>
        </p:nvSpPr>
        <p:spPr>
          <a:xfrm>
            <a:off x="457200" y="274638"/>
            <a:ext cx="8229600" cy="1143001"/>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p>
            <a:pPr/>
            <a:r>
              <a:t>Title Text</a:t>
            </a:r>
          </a:p>
        </p:txBody>
      </p:sp>
      <p:sp>
        <p:nvSpPr>
          <p:cNvPr id="3" name="Body Level One…"/>
          <p:cNvSpPr txBox="1"/>
          <p:nvPr>
            <p:ph type="body" idx="1"/>
          </p:nvPr>
        </p:nvSpPr>
        <p:spPr>
          <a:xfrm>
            <a:off x="457200" y="1600200"/>
            <a:ext cx="8229600" cy="4525963"/>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8428176" y="6414760"/>
            <a:ext cx="258624" cy="248305"/>
          </a:xfrm>
          <a:prstGeom prst="rect">
            <a:avLst/>
          </a:prstGeom>
          <a:ln w="12700">
            <a:miter lim="400000"/>
          </a:ln>
        </p:spPr>
        <p:txBody>
          <a:bodyPr wrap="none" lIns="45719" rIns="45719" anchor="ctr">
            <a:spAutoFit/>
          </a:bodyPr>
          <a:lstStyle>
            <a:lvl1pPr algn="r">
              <a:defRPr sz="1200">
                <a:solidFill>
                  <a:srgbClr val="888888"/>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transition xmlns:p14="http://schemas.microsoft.com/office/powerpoint/2010/main" spd="med" advClick="1"/>
  <p:txStyles>
    <p:titleStyle>
      <a:lvl1pPr marL="0" marR="0" indent="0" algn="ctr" defTabSz="4572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j-lt"/>
          <a:ea typeface="+mj-ea"/>
          <a:cs typeface="+mj-cs"/>
          <a:sym typeface="Calibri"/>
        </a:defRPr>
      </a:lvl1pPr>
      <a:lvl2pPr marL="0" marR="0" indent="0" algn="ctr" defTabSz="4572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j-lt"/>
          <a:ea typeface="+mj-ea"/>
          <a:cs typeface="+mj-cs"/>
          <a:sym typeface="Calibri"/>
        </a:defRPr>
      </a:lvl2pPr>
      <a:lvl3pPr marL="0" marR="0" indent="0" algn="ctr" defTabSz="4572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j-lt"/>
          <a:ea typeface="+mj-ea"/>
          <a:cs typeface="+mj-cs"/>
          <a:sym typeface="Calibri"/>
        </a:defRPr>
      </a:lvl3pPr>
      <a:lvl4pPr marL="0" marR="0" indent="0" algn="ctr" defTabSz="4572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j-lt"/>
          <a:ea typeface="+mj-ea"/>
          <a:cs typeface="+mj-cs"/>
          <a:sym typeface="Calibri"/>
        </a:defRPr>
      </a:lvl4pPr>
      <a:lvl5pPr marL="0" marR="0" indent="0" algn="ctr" defTabSz="4572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j-lt"/>
          <a:ea typeface="+mj-ea"/>
          <a:cs typeface="+mj-cs"/>
          <a:sym typeface="Calibri"/>
        </a:defRPr>
      </a:lvl5pPr>
      <a:lvl6pPr marL="0" marR="0" indent="0" algn="ctr" defTabSz="4572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j-lt"/>
          <a:ea typeface="+mj-ea"/>
          <a:cs typeface="+mj-cs"/>
          <a:sym typeface="Calibri"/>
        </a:defRPr>
      </a:lvl6pPr>
      <a:lvl7pPr marL="0" marR="0" indent="0" algn="ctr" defTabSz="4572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j-lt"/>
          <a:ea typeface="+mj-ea"/>
          <a:cs typeface="+mj-cs"/>
          <a:sym typeface="Calibri"/>
        </a:defRPr>
      </a:lvl7pPr>
      <a:lvl8pPr marL="0" marR="0" indent="0" algn="ctr" defTabSz="4572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j-lt"/>
          <a:ea typeface="+mj-ea"/>
          <a:cs typeface="+mj-cs"/>
          <a:sym typeface="Calibri"/>
        </a:defRPr>
      </a:lvl8pPr>
      <a:lvl9pPr marL="0" marR="0" indent="0" algn="ctr" defTabSz="4572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j-lt"/>
          <a:ea typeface="+mj-ea"/>
          <a:cs typeface="+mj-cs"/>
          <a:sym typeface="Calibri"/>
        </a:defRPr>
      </a:lvl9pPr>
    </p:titleStyle>
    <p:bodyStyle>
      <a:lvl1pPr marL="342900" marR="0" indent="-342900" algn="l" defTabSz="4572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j-lt"/>
          <a:ea typeface="+mj-ea"/>
          <a:cs typeface="+mj-cs"/>
          <a:sym typeface="Calibri"/>
        </a:defRPr>
      </a:lvl1pPr>
      <a:lvl2pPr marL="783771" marR="0" indent="-326571" algn="l" defTabSz="4572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j-lt"/>
          <a:ea typeface="+mj-ea"/>
          <a:cs typeface="+mj-cs"/>
          <a:sym typeface="Calibri"/>
        </a:defRPr>
      </a:lvl2pPr>
      <a:lvl3pPr marL="1219200" marR="0" indent="-304800" algn="l" defTabSz="4572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j-lt"/>
          <a:ea typeface="+mj-ea"/>
          <a:cs typeface="+mj-cs"/>
          <a:sym typeface="Calibri"/>
        </a:defRPr>
      </a:lvl3pPr>
      <a:lvl4pPr marL="1737360" marR="0" indent="-365760" algn="l" defTabSz="4572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j-lt"/>
          <a:ea typeface="+mj-ea"/>
          <a:cs typeface="+mj-cs"/>
          <a:sym typeface="Calibri"/>
        </a:defRPr>
      </a:lvl4pPr>
      <a:lvl5pPr marL="2194560" marR="0" indent="-365760" algn="l" defTabSz="4572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j-lt"/>
          <a:ea typeface="+mj-ea"/>
          <a:cs typeface="+mj-cs"/>
          <a:sym typeface="Calibri"/>
        </a:defRPr>
      </a:lvl5pPr>
      <a:lvl6pPr marL="2651760" marR="0" indent="-365760" algn="l" defTabSz="4572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j-lt"/>
          <a:ea typeface="+mj-ea"/>
          <a:cs typeface="+mj-cs"/>
          <a:sym typeface="Calibri"/>
        </a:defRPr>
      </a:lvl6pPr>
      <a:lvl7pPr marL="3108960" marR="0" indent="-365760" algn="l" defTabSz="4572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j-lt"/>
          <a:ea typeface="+mj-ea"/>
          <a:cs typeface="+mj-cs"/>
          <a:sym typeface="Calibri"/>
        </a:defRPr>
      </a:lvl7pPr>
      <a:lvl8pPr marL="3566159" marR="0" indent="-365759" algn="l" defTabSz="4572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j-lt"/>
          <a:ea typeface="+mj-ea"/>
          <a:cs typeface="+mj-cs"/>
          <a:sym typeface="Calibri"/>
        </a:defRPr>
      </a:lvl8pPr>
      <a:lvl9pPr marL="4023359" marR="0" indent="-365759" algn="l" defTabSz="4572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j-lt"/>
          <a:ea typeface="+mj-ea"/>
          <a:cs typeface="+mj-cs"/>
          <a:sym typeface="Calibri"/>
        </a:defRPr>
      </a:lvl9pPr>
    </p:bodyStyle>
    <p:otherStyle>
      <a:lvl1pPr marL="0" marR="0" indent="0" algn="r" defTabSz="4572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1pPr>
      <a:lvl2pPr marL="0" marR="0" indent="457200" algn="r" defTabSz="4572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2pPr>
      <a:lvl3pPr marL="0" marR="0" indent="914400" algn="r" defTabSz="4572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3pPr>
      <a:lvl4pPr marL="0" marR="0" indent="1371600" algn="r" defTabSz="4572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4pPr>
      <a:lvl5pPr marL="0" marR="0" indent="1828800" algn="r" defTabSz="4572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5pPr>
      <a:lvl6pPr marL="0" marR="0" indent="2286000" algn="r" defTabSz="4572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6pPr>
      <a:lvl7pPr marL="0" marR="0" indent="2743200" algn="r" defTabSz="4572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7pPr>
      <a:lvl8pPr marL="0" marR="0" indent="3200400" algn="r" defTabSz="4572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8pPr>
      <a:lvl9pPr marL="0" marR="0" indent="3657600" algn="r" defTabSz="4572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jpeg"/></Relationships>

</file>

<file path=ppt/slides/_rels/slide10.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3.jpeg"/></Relationships>

</file>

<file path=ppt/slides/_rels/slide26.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2.jpeg"/></Relationships>

</file>

<file path=ppt/slides/_rels/slide9.xml.rels><?xml version="1.0" encoding="UTF-8"?>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4" name="Stoicism &amp; Recovery"/>
          <p:cNvSpPr txBox="1"/>
          <p:nvPr>
            <p:ph type="title"/>
          </p:nvPr>
        </p:nvSpPr>
        <p:spPr>
          <a:prstGeom prst="rect">
            <a:avLst/>
          </a:prstGeom>
        </p:spPr>
        <p:txBody>
          <a:bodyPr/>
          <a:lstStyle/>
          <a:p>
            <a:pPr/>
            <a:r>
              <a:t>Stoicism &amp; Recovery </a:t>
            </a:r>
          </a:p>
        </p:txBody>
      </p:sp>
      <p:pic>
        <p:nvPicPr>
          <p:cNvPr id="95" name="Picture Placeholder 2" descr="Picture Placeholder 2"/>
          <p:cNvPicPr>
            <a:picLocks noChangeAspect="1"/>
          </p:cNvPicPr>
          <p:nvPr>
            <p:ph type="pic" idx="21"/>
          </p:nvPr>
        </p:nvPicPr>
        <p:blipFill>
          <a:blip r:embed="rId2">
            <a:extLst/>
          </a:blip>
          <a:srcRect l="615" t="234" r="0" b="234"/>
          <a:stretch>
            <a:fillRect/>
          </a:stretch>
        </p:blipFill>
        <p:spPr>
          <a:xfrm>
            <a:off x="1385292" y="753353"/>
            <a:ext cx="6300242" cy="3549106"/>
          </a:xfrm>
          <a:prstGeom prst="rect">
            <a:avLst/>
          </a:prstGeom>
        </p:spPr>
      </p:pic>
      <p:sp>
        <p:nvSpPr>
          <p:cNvPr id="96" name="Inner Strength Through Ancient Wisdom Frank Iovine"/>
          <p:cNvSpPr txBox="1"/>
          <p:nvPr>
            <p:ph type="body" sz="quarter" idx="1"/>
          </p:nvPr>
        </p:nvSpPr>
        <p:spPr>
          <a:xfrm>
            <a:off x="1792288" y="5367337"/>
            <a:ext cx="5486401" cy="1006091"/>
          </a:xfrm>
          <a:prstGeom prst="rect">
            <a:avLst/>
          </a:prstGeom>
        </p:spPr>
        <p:txBody>
          <a:bodyPr/>
          <a:lstStyle>
            <a:lvl1pPr>
              <a:spcBef>
                <a:spcPts val="700"/>
              </a:spcBef>
              <a:defRPr sz="3200"/>
            </a:lvl1pPr>
          </a:lstStyle>
          <a:p>
            <a:pPr/>
            <a:r>
              <a:t>Inner Strength Through Ancient Wisdom Frank Iovine</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3" name="Blame"/>
          <p:cNvSpPr txBox="1"/>
          <p:nvPr>
            <p:ph type="title"/>
          </p:nvPr>
        </p:nvSpPr>
        <p:spPr>
          <a:prstGeom prst="rect">
            <a:avLst/>
          </a:prstGeom>
        </p:spPr>
        <p:txBody>
          <a:bodyPr/>
          <a:lstStyle/>
          <a:p>
            <a:pPr/>
            <a:r>
              <a:t>Blame  </a:t>
            </a:r>
          </a:p>
        </p:txBody>
      </p:sp>
      <p:sp>
        <p:nvSpPr>
          <p:cNvPr id="124" name="&quot;The chief task in life is simply this: to identify and separate matters so that I can say clearly to myself which are externals not under my control, and which have to do with the choices I actually control. Where then do I look for good and evil? Not t"/>
          <p:cNvSpPr txBox="1"/>
          <p:nvPr>
            <p:ph type="body" idx="1"/>
          </p:nvPr>
        </p:nvSpPr>
        <p:spPr>
          <a:prstGeom prst="rect">
            <a:avLst/>
          </a:prstGeom>
        </p:spPr>
        <p:txBody>
          <a:bodyPr/>
          <a:lstStyle/>
          <a:p>
            <a:pPr marL="0" indent="0" defTabSz="12700">
              <a:spcBef>
                <a:spcPts val="0"/>
              </a:spcBef>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800">
                <a:latin typeface="Times New Roman"/>
                <a:ea typeface="Times New Roman"/>
                <a:cs typeface="Times New Roman"/>
                <a:sym typeface="Times New Roman"/>
              </a:defRPr>
            </a:pPr>
            <a:r>
              <a:t>"The chief task in life is simply this: to identify and separate matters so that I can say clearly to myself which are externals not under my control, and which have to do with the choices I actually control. Where then do I look for good and evil? Not to uncontrollable externals, but within myself to the choices that are my own."</a:t>
            </a:r>
          </a:p>
          <a:p>
            <a:pPr marL="0" indent="0" defTabSz="12700">
              <a:spcBef>
                <a:spcPts val="0"/>
              </a:spcBef>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800">
                <a:latin typeface="Times New Roman"/>
                <a:ea typeface="Times New Roman"/>
                <a:cs typeface="Times New Roman"/>
                <a:sym typeface="Times New Roman"/>
              </a:defRPr>
            </a:pPr>
            <a:r>
              <a:t>—EPICTETUS, DISCOURSES, 2.5.4-5</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6" name="Epictetus"/>
          <p:cNvSpPr txBox="1"/>
          <p:nvPr>
            <p:ph type="title"/>
          </p:nvPr>
        </p:nvSpPr>
        <p:spPr>
          <a:prstGeom prst="rect">
            <a:avLst/>
          </a:prstGeom>
        </p:spPr>
        <p:txBody>
          <a:bodyPr/>
          <a:lstStyle/>
          <a:p>
            <a:pPr/>
            <a:r>
              <a:t>Epictetus </a:t>
            </a:r>
          </a:p>
        </p:txBody>
      </p:sp>
      <p:sp>
        <p:nvSpPr>
          <p:cNvPr id="127" name="”Every event has two handles-one by which it can be carried, and one by which it can't. If your brother does you wrong, don't grab it by his wronging, because this is the handle incapable of lifting it. Instead, use the other - that he is your brother, t"/>
          <p:cNvSpPr txBox="1"/>
          <p:nvPr>
            <p:ph type="body" idx="1"/>
          </p:nvPr>
        </p:nvSpPr>
        <p:spPr>
          <a:prstGeom prst="rect">
            <a:avLst/>
          </a:prstGeom>
        </p:spPr>
        <p:txBody>
          <a:bodyPr/>
          <a:lstStyle/>
          <a:p>
            <a:pPr marL="0" indent="0" defTabSz="12700">
              <a:spcBef>
                <a:spcPts val="0"/>
              </a:spcBef>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200">
                <a:latin typeface="+mn-lt"/>
                <a:ea typeface="+mn-ea"/>
                <a:cs typeface="+mn-cs"/>
                <a:sym typeface="Helvetica"/>
              </a:defRPr>
            </a:pPr>
          </a:p>
          <a:p>
            <a:pPr marL="270710" indent="-270710" defTabSz="12700">
              <a:spcBef>
                <a:spcPts val="0"/>
              </a:spcBef>
              <a:buFontTx/>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200">
                <a:latin typeface="+mn-lt"/>
                <a:ea typeface="+mn-ea"/>
                <a:cs typeface="+mn-cs"/>
                <a:sym typeface="Helvetica"/>
              </a:defRPr>
            </a:pPr>
            <a:r>
              <a:rPr sz="2700"/>
              <a:t>”Every event has two handles-one by which it can be carried, and one by which it can't. If your brother does you wrong, don't grab it by his wronging, because this is the handle incapable of lifting it. Instead, use the other - that he is your brother, that you were raised together, and then you will have hold of the handle that carries."</a:t>
            </a:r>
            <a:endParaRPr sz="2700"/>
          </a:p>
          <a:p>
            <a:pPr marL="0" indent="0" defTabSz="12700">
              <a:spcBef>
                <a:spcPts val="0"/>
              </a:spcBef>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700">
                <a:latin typeface="+mn-lt"/>
                <a:ea typeface="+mn-ea"/>
                <a:cs typeface="+mn-cs"/>
                <a:sym typeface="Helvetica"/>
              </a:defRPr>
            </a:pPr>
            <a:r>
              <a:t>- EPICTETUS, ENCHIRIDION, 43</a:t>
            </a:r>
          </a:p>
          <a:p>
            <a:pPr marL="270710" indent="-270710" defTabSz="12700">
              <a:spcBef>
                <a:spcPts val="0"/>
              </a:spcBef>
              <a:buFontTx/>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700">
                <a:latin typeface="+mn-lt"/>
                <a:ea typeface="+mn-ea"/>
                <a:cs typeface="+mn-cs"/>
                <a:sym typeface="Helvetica"/>
              </a:defRPr>
            </a:pPr>
            <a:r>
              <a:t>Identify the 2 events and grab the better handle</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9" name="Event has 2 Handles"/>
          <p:cNvSpPr txBox="1"/>
          <p:nvPr>
            <p:ph type="title"/>
          </p:nvPr>
        </p:nvSpPr>
        <p:spPr>
          <a:prstGeom prst="rect">
            <a:avLst/>
          </a:prstGeom>
        </p:spPr>
        <p:txBody>
          <a:bodyPr/>
          <a:lstStyle/>
          <a:p>
            <a:pPr/>
            <a:r>
              <a:t>Event has 2 Handles</a:t>
            </a:r>
          </a:p>
        </p:txBody>
      </p:sp>
      <p:sp>
        <p:nvSpPr>
          <p:cNvPr id="130" name="The famous journalist William Seabrook suffered from such debilitating alcoholism that in 1933 he committed himself to an insane asylum, which was then the only place to get treatment for addiction. In his memoir, Asylum, he tells the story of the strugg"/>
          <p:cNvSpPr txBox="1"/>
          <p:nvPr>
            <p:ph type="body" idx="1"/>
          </p:nvPr>
        </p:nvSpPr>
        <p:spPr>
          <a:prstGeom prst="rect">
            <a:avLst/>
          </a:prstGeom>
        </p:spPr>
        <p:txBody>
          <a:bodyPr/>
          <a:lstStyle/>
          <a:p>
            <a:pPr marL="0" indent="0" defTabSz="914400">
              <a:spcBef>
                <a:spcPts val="0"/>
              </a:spcBef>
              <a:buSzTx/>
              <a:buFontTx/>
              <a:buNone/>
              <a:tabLst>
                <a:tab pos="342900" algn="l"/>
                <a:tab pos="685800" algn="l"/>
                <a:tab pos="1028700" algn="l"/>
                <a:tab pos="1371600" algn="l"/>
                <a:tab pos="1714500" algn="l"/>
                <a:tab pos="2057400" algn="l"/>
                <a:tab pos="2413000" algn="l"/>
                <a:tab pos="2755900" algn="l"/>
                <a:tab pos="3098800" algn="l"/>
                <a:tab pos="3441700" algn="l"/>
                <a:tab pos="3784600" algn="l"/>
                <a:tab pos="4127500" algn="l"/>
              </a:tabLst>
              <a:defRPr sz="1649">
                <a:latin typeface="+mn-lt"/>
                <a:ea typeface="+mn-ea"/>
                <a:cs typeface="+mn-cs"/>
                <a:sym typeface="Helvetica"/>
              </a:defRPr>
            </a:pPr>
            <a:r>
              <a:t>The famous journalist William Seabrook suffered from such debilitating alcoholism that in 1933 he committed himself to an insane asylum, which was then the only place to get treatment for addiction. In his memoir, Asylum, he tells the story of the struggle to turn his life around inside the facility. At first, he stuck to his addict way of thinking —and as a result, he was an outsider, constantly getting in trouble and rebelling against the staff.</a:t>
            </a:r>
          </a:p>
          <a:p>
            <a:pPr marL="0" indent="0" defTabSz="914400">
              <a:spcBef>
                <a:spcPts val="0"/>
              </a:spcBef>
              <a:buSzTx/>
              <a:buFontTx/>
              <a:buNone/>
              <a:tabLst>
                <a:tab pos="342900" algn="l"/>
                <a:tab pos="685800" algn="l"/>
                <a:tab pos="1028700" algn="l"/>
                <a:tab pos="1371600" algn="l"/>
                <a:tab pos="1714500" algn="l"/>
                <a:tab pos="2057400" algn="l"/>
                <a:tab pos="2413000" algn="l"/>
                <a:tab pos="2755900" algn="l"/>
                <a:tab pos="3098800" algn="l"/>
                <a:tab pos="3441700" algn="l"/>
                <a:tab pos="3784600" algn="l"/>
                <a:tab pos="4127500" algn="l"/>
              </a:tabLst>
              <a:defRPr sz="1649">
                <a:latin typeface="+mn-lt"/>
                <a:ea typeface="+mn-ea"/>
                <a:cs typeface="+mn-cs"/>
                <a:sym typeface="Helvetica"/>
              </a:defRPr>
            </a:pPr>
            <a:r>
              <a:t>He made almost no progress and was on the verge of being asked to leave.</a:t>
            </a:r>
          </a:p>
          <a:p>
            <a:pPr marL="0" indent="0" defTabSz="914400">
              <a:spcBef>
                <a:spcPts val="0"/>
              </a:spcBef>
              <a:buSzTx/>
              <a:buFontTx/>
              <a:buNone/>
              <a:tabLst>
                <a:tab pos="342900" algn="l"/>
                <a:tab pos="685800" algn="l"/>
                <a:tab pos="1028700" algn="l"/>
                <a:tab pos="1371600" algn="l"/>
                <a:tab pos="1714500" algn="l"/>
                <a:tab pos="2057400" algn="l"/>
                <a:tab pos="2413000" algn="l"/>
                <a:tab pos="2755900" algn="l"/>
                <a:tab pos="3098800" algn="l"/>
                <a:tab pos="3441700" algn="l"/>
                <a:tab pos="3784600" algn="l"/>
                <a:tab pos="4127500" algn="l"/>
              </a:tabLst>
              <a:defRPr sz="1649">
                <a:latin typeface="+mn-lt"/>
                <a:ea typeface="+mn-ea"/>
                <a:cs typeface="+mn-cs"/>
                <a:sym typeface="Helvetica"/>
              </a:defRPr>
            </a:pPr>
            <a:r>
              <a:t>Then one day this very quote from Epictetus - about everything having two handles —occurred to him. "I took hold now by the other handle," he related later, "and carried on." He actually began to have a good time there.</a:t>
            </a:r>
          </a:p>
          <a:p>
            <a:pPr marL="0" indent="0" defTabSz="914400">
              <a:spcBef>
                <a:spcPts val="0"/>
              </a:spcBef>
              <a:buSzTx/>
              <a:buFontTx/>
              <a:buNone/>
              <a:tabLst>
                <a:tab pos="342900" algn="l"/>
                <a:tab pos="685800" algn="l"/>
                <a:tab pos="1028700" algn="l"/>
                <a:tab pos="1371600" algn="l"/>
                <a:tab pos="1714500" algn="l"/>
                <a:tab pos="2057400" algn="l"/>
                <a:tab pos="2413000" algn="l"/>
                <a:tab pos="2755900" algn="l"/>
                <a:tab pos="3098800" algn="l"/>
                <a:tab pos="3441700" algn="l"/>
                <a:tab pos="3784600" algn="l"/>
                <a:tab pos="4127500" algn="l"/>
              </a:tabLst>
              <a:defRPr sz="1649">
                <a:latin typeface="+mn-lt"/>
                <a:ea typeface="+mn-ea"/>
                <a:cs typeface="+mn-cs"/>
                <a:sym typeface="Helvetica"/>
              </a:defRPr>
            </a:pPr>
            <a:r>
              <a:t>He focused on his recovery with real enthusiasm. "I suddenly found it won-derful, strange, and beautiful, to be sober. ... It was as if a veil, or scum, or film had been stripped from all things visual and auditory." It's an experience shared by many addicts when they finally stop doing things their way and actually open themselves to the perspectives and wisdom and lessons of those who have gone before them.</a:t>
            </a:r>
          </a:p>
          <a:p>
            <a:pPr marL="0" indent="0" defTabSz="914400">
              <a:spcBef>
                <a:spcPts val="0"/>
              </a:spcBef>
              <a:buSzTx/>
              <a:buFontTx/>
              <a:buNone/>
              <a:tabLst>
                <a:tab pos="342900" algn="l"/>
                <a:tab pos="685800" algn="l"/>
                <a:tab pos="1028700" algn="l"/>
                <a:tab pos="1371600" algn="l"/>
                <a:tab pos="1714500" algn="l"/>
                <a:tab pos="2057400" algn="l"/>
                <a:tab pos="2413000" algn="l"/>
                <a:tab pos="2755900" algn="l"/>
                <a:tab pos="3098800" algn="l"/>
                <a:tab pos="3441700" algn="l"/>
                <a:tab pos="3784600" algn="l"/>
                <a:tab pos="4127500" algn="l"/>
              </a:tabLst>
              <a:defRPr sz="1649">
                <a:latin typeface="+mn-lt"/>
                <a:ea typeface="+mn-ea"/>
                <a:cs typeface="+mn-cs"/>
                <a:sym typeface="Helvetica"/>
              </a:defRPr>
            </a:pPr>
            <a:r>
              <a:t>There is no promise that trying things this way —of grabbing the different handle - will have such momentous results for you. But why continue to lift by the handle that hasn't worked?</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2" name="Title 1"/>
          <p:cNvSpPr txBox="1"/>
          <p:nvPr>
            <p:ph type="title"/>
          </p:nvPr>
        </p:nvSpPr>
        <p:spPr>
          <a:prstGeom prst="rect">
            <a:avLst/>
          </a:prstGeom>
        </p:spPr>
        <p:txBody>
          <a:bodyPr/>
          <a:lstStyle/>
          <a:p>
            <a:pPr/>
            <a:r>
              <a:t>Core Stoic Principles</a:t>
            </a:r>
          </a:p>
        </p:txBody>
      </p:sp>
      <p:sp>
        <p:nvSpPr>
          <p:cNvPr id="133" name="Content Placeholder 2"/>
          <p:cNvSpPr txBox="1"/>
          <p:nvPr>
            <p:ph type="body" idx="1"/>
          </p:nvPr>
        </p:nvSpPr>
        <p:spPr>
          <a:xfrm>
            <a:off x="457200" y="1600200"/>
            <a:ext cx="8229600" cy="4525963"/>
          </a:xfrm>
          <a:prstGeom prst="rect">
            <a:avLst/>
          </a:prstGeom>
        </p:spPr>
        <p:txBody>
          <a:bodyPr/>
          <a:lstStyle/>
          <a:p>
            <a:pPr/>
            <a:r>
              <a:t>- Live by nature and reason</a:t>
            </a:r>
          </a:p>
          <a:p>
            <a:pPr/>
            <a:r>
              <a:t>- Cultivate virtue over pleasure</a:t>
            </a:r>
          </a:p>
          <a:p>
            <a:pPr/>
            <a:r>
              <a:t>- Reframe adversity as training</a:t>
            </a:r>
          </a:p>
          <a:p>
            <a:pPr/>
            <a:r>
              <a:t>- Practice presence</a:t>
            </a:r>
          </a:p>
          <a:p>
            <a:pPr/>
            <a:r>
              <a:t>Lets define these?  </a:t>
            </a: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5" name="Title 1"/>
          <p:cNvSpPr txBox="1"/>
          <p:nvPr>
            <p:ph type="title"/>
          </p:nvPr>
        </p:nvSpPr>
        <p:spPr>
          <a:prstGeom prst="rect">
            <a:avLst/>
          </a:prstGeom>
        </p:spPr>
        <p:txBody>
          <a:bodyPr/>
          <a:lstStyle/>
          <a:p>
            <a:pPr/>
            <a:r>
              <a:t>The 4 Cardinal Stoic Virtues</a:t>
            </a:r>
          </a:p>
        </p:txBody>
      </p:sp>
      <p:sp>
        <p:nvSpPr>
          <p:cNvPr id="136" name="Content Placeholder 2"/>
          <p:cNvSpPr txBox="1"/>
          <p:nvPr>
            <p:ph type="body" idx="1"/>
          </p:nvPr>
        </p:nvSpPr>
        <p:spPr>
          <a:xfrm>
            <a:off x="457200" y="1600200"/>
            <a:ext cx="8229600" cy="4525963"/>
          </a:xfrm>
          <a:prstGeom prst="rect">
            <a:avLst/>
          </a:prstGeom>
        </p:spPr>
        <p:txBody>
          <a:bodyPr/>
          <a:lstStyle/>
          <a:p>
            <a:pPr/>
            <a:r>
              <a:t>Wisdom – Right judgment</a:t>
            </a:r>
          </a:p>
          <a:p>
            <a:pPr/>
            <a:r>
              <a:t>Courage – Face discomfort</a:t>
            </a:r>
          </a:p>
          <a:p>
            <a:pPr/>
            <a:r>
              <a:t>Justice – Integrity &amp; fairness</a:t>
            </a:r>
          </a:p>
          <a:p>
            <a:pPr/>
            <a:r>
              <a:t>Temperance – Self-restraint &amp; balance</a:t>
            </a: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8" name="Virtues associated w/Stoicism"/>
          <p:cNvSpPr txBox="1"/>
          <p:nvPr>
            <p:ph type="title"/>
          </p:nvPr>
        </p:nvSpPr>
        <p:spPr>
          <a:prstGeom prst="rect">
            <a:avLst/>
          </a:prstGeom>
        </p:spPr>
        <p:txBody>
          <a:bodyPr/>
          <a:lstStyle/>
          <a:p>
            <a:pPr/>
            <a:r>
              <a:t>Virtues associated w/Stoicism </a:t>
            </a:r>
          </a:p>
        </p:txBody>
      </p:sp>
      <p:sp>
        <p:nvSpPr>
          <p:cNvPr id="139" name="Gratitude…"/>
          <p:cNvSpPr txBox="1"/>
          <p:nvPr>
            <p:ph type="body" idx="1"/>
          </p:nvPr>
        </p:nvSpPr>
        <p:spPr>
          <a:prstGeom prst="rect">
            <a:avLst/>
          </a:prstGeom>
        </p:spPr>
        <p:txBody>
          <a:bodyPr/>
          <a:lstStyle/>
          <a:p>
            <a:pPr/>
            <a:r>
              <a:t>Gratitude </a:t>
            </a:r>
          </a:p>
          <a:p>
            <a:pPr/>
            <a:r>
              <a:t>Humility </a:t>
            </a:r>
          </a:p>
          <a:p>
            <a:pPr/>
            <a:r>
              <a:t>Mindfulness</a:t>
            </a:r>
          </a:p>
          <a:p>
            <a:pPr/>
            <a:r>
              <a:t>Self-Awareness </a:t>
            </a:r>
          </a:p>
          <a:p>
            <a:pPr marL="320842" indent="-320842">
              <a:buFontTx/>
            </a:pPr>
            <a:r>
              <a:t>Compassion</a:t>
            </a:r>
          </a:p>
          <a:p>
            <a:pPr marL="320842" indent="-320842">
              <a:buFontTx/>
            </a:pPr>
            <a:r>
              <a:t>Equanimity</a:t>
            </a:r>
          </a:p>
        </p:txBody>
      </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1" name="Title 1"/>
          <p:cNvSpPr txBox="1"/>
          <p:nvPr>
            <p:ph type="title"/>
          </p:nvPr>
        </p:nvSpPr>
        <p:spPr>
          <a:prstGeom prst="rect">
            <a:avLst/>
          </a:prstGeom>
        </p:spPr>
        <p:txBody>
          <a:bodyPr/>
          <a:lstStyle/>
          <a:p>
            <a:pPr/>
            <a:r>
              <a:t>Gratitude</a:t>
            </a:r>
          </a:p>
        </p:txBody>
      </p:sp>
      <p:sp>
        <p:nvSpPr>
          <p:cNvPr id="142" name="Content Placeholder 2"/>
          <p:cNvSpPr txBox="1"/>
          <p:nvPr>
            <p:ph type="body" idx="1"/>
          </p:nvPr>
        </p:nvSpPr>
        <p:spPr>
          <a:xfrm>
            <a:off x="457200" y="1600200"/>
            <a:ext cx="8229600" cy="4525963"/>
          </a:xfrm>
          <a:prstGeom prst="rect">
            <a:avLst/>
          </a:prstGeom>
        </p:spPr>
        <p:txBody>
          <a:bodyPr/>
          <a:lstStyle/>
          <a:p>
            <a:pPr/>
            <a:r>
              <a:t>- Focuses the mind on what is present</a:t>
            </a:r>
          </a:p>
          <a:p>
            <a:pPr/>
            <a:r>
              <a:t>- Shifts perspective from lack to abundance</a:t>
            </a:r>
          </a:p>
          <a:p>
            <a:pPr/>
            <a:r>
              <a:t>- Reduces resentment and craving</a:t>
            </a:r>
          </a:p>
        </p:txBody>
      </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4" name="Title 1"/>
          <p:cNvSpPr txBox="1"/>
          <p:nvPr>
            <p:ph type="title"/>
          </p:nvPr>
        </p:nvSpPr>
        <p:spPr>
          <a:prstGeom prst="rect">
            <a:avLst/>
          </a:prstGeom>
        </p:spPr>
        <p:txBody>
          <a:bodyPr/>
          <a:lstStyle/>
          <a:p>
            <a:pPr/>
            <a:r>
              <a:t>Resilience (Fortitude)</a:t>
            </a:r>
          </a:p>
        </p:txBody>
      </p:sp>
      <p:sp>
        <p:nvSpPr>
          <p:cNvPr id="145" name="Content Placeholder 2"/>
          <p:cNvSpPr txBox="1"/>
          <p:nvPr>
            <p:ph type="body" idx="1"/>
          </p:nvPr>
        </p:nvSpPr>
        <p:spPr>
          <a:xfrm>
            <a:off x="457200" y="1600200"/>
            <a:ext cx="8229600" cy="4525963"/>
          </a:xfrm>
          <a:prstGeom prst="rect">
            <a:avLst/>
          </a:prstGeom>
        </p:spPr>
        <p:txBody>
          <a:bodyPr/>
          <a:lstStyle/>
          <a:p>
            <a:pPr/>
            <a:r>
              <a:t>- Endure hardship with dignity</a:t>
            </a:r>
          </a:p>
          <a:p>
            <a:pPr/>
            <a:r>
              <a:t>- View pain as training, not punishment</a:t>
            </a:r>
          </a:p>
          <a:p>
            <a:pPr/>
            <a:r>
              <a:t>- A core theme in Epictetus and Marcus Aurelius</a:t>
            </a:r>
          </a:p>
        </p:txBody>
      </p:sp>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7" name="Title 1"/>
          <p:cNvSpPr txBox="1"/>
          <p:nvPr>
            <p:ph type="title"/>
          </p:nvPr>
        </p:nvSpPr>
        <p:spPr>
          <a:prstGeom prst="rect">
            <a:avLst/>
          </a:prstGeom>
        </p:spPr>
        <p:txBody>
          <a:bodyPr/>
          <a:lstStyle/>
          <a:p>
            <a:pPr/>
            <a:r>
              <a:t>Humility</a:t>
            </a:r>
          </a:p>
        </p:txBody>
      </p:sp>
      <p:sp>
        <p:nvSpPr>
          <p:cNvPr id="148" name="Content Placeholder 2"/>
          <p:cNvSpPr txBox="1"/>
          <p:nvPr>
            <p:ph type="body" idx="1"/>
          </p:nvPr>
        </p:nvSpPr>
        <p:spPr>
          <a:xfrm>
            <a:off x="457200" y="1600200"/>
            <a:ext cx="8229600" cy="4525963"/>
          </a:xfrm>
          <a:prstGeom prst="rect">
            <a:avLst/>
          </a:prstGeom>
        </p:spPr>
        <p:txBody>
          <a:bodyPr/>
          <a:lstStyle/>
          <a:p>
            <a:pPr/>
            <a:r>
              <a:t>- Recognize limits and stay teachable</a:t>
            </a:r>
          </a:p>
          <a:p>
            <a:pPr/>
            <a:r>
              <a:t>- Essential for growth and healing</a:t>
            </a:r>
          </a:p>
          <a:p>
            <a:pPr/>
            <a:r>
              <a:t>- Builds openness and reduces ego</a:t>
            </a:r>
          </a:p>
        </p:txBody>
      </p:sp>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0" name="Title 1"/>
          <p:cNvSpPr txBox="1"/>
          <p:nvPr>
            <p:ph type="title"/>
          </p:nvPr>
        </p:nvSpPr>
        <p:spPr>
          <a:prstGeom prst="rect">
            <a:avLst/>
          </a:prstGeom>
        </p:spPr>
        <p:txBody>
          <a:bodyPr/>
          <a:lstStyle/>
          <a:p>
            <a:pPr/>
            <a:r>
              <a:t>Mindfulness</a:t>
            </a:r>
          </a:p>
        </p:txBody>
      </p:sp>
      <p:sp>
        <p:nvSpPr>
          <p:cNvPr id="151" name="Content Placeholder 2"/>
          <p:cNvSpPr txBox="1"/>
          <p:nvPr>
            <p:ph type="body" idx="1"/>
          </p:nvPr>
        </p:nvSpPr>
        <p:spPr>
          <a:xfrm>
            <a:off x="457200" y="1600200"/>
            <a:ext cx="8229600" cy="4525963"/>
          </a:xfrm>
          <a:prstGeom prst="rect">
            <a:avLst/>
          </a:prstGeom>
        </p:spPr>
        <p:txBody>
          <a:bodyPr/>
          <a:lstStyle/>
          <a:p>
            <a:pPr/>
            <a:r>
              <a:t>- Anchors us in the present moment</a:t>
            </a:r>
          </a:p>
          <a:p>
            <a:pPr/>
            <a:r>
              <a:t>- Helps manage emotions and cravings</a:t>
            </a:r>
          </a:p>
          <a:p>
            <a:pPr/>
            <a:r>
              <a:t>- “The present is all you ever possess” – Marcus Aurelius</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8" name="Title 1"/>
          <p:cNvSpPr txBox="1"/>
          <p:nvPr>
            <p:ph type="title"/>
          </p:nvPr>
        </p:nvSpPr>
        <p:spPr>
          <a:prstGeom prst="rect">
            <a:avLst/>
          </a:prstGeom>
        </p:spPr>
        <p:txBody>
          <a:bodyPr/>
          <a:lstStyle/>
          <a:p>
            <a:pPr/>
            <a:r>
              <a:t>What Is Stoicism?</a:t>
            </a:r>
          </a:p>
        </p:txBody>
      </p:sp>
      <p:sp>
        <p:nvSpPr>
          <p:cNvPr id="99" name="Content Placeholder 2"/>
          <p:cNvSpPr txBox="1"/>
          <p:nvPr>
            <p:ph type="body" idx="1"/>
          </p:nvPr>
        </p:nvSpPr>
        <p:spPr>
          <a:xfrm>
            <a:off x="457200" y="1600200"/>
            <a:ext cx="8229600" cy="4525963"/>
          </a:xfrm>
          <a:prstGeom prst="rect">
            <a:avLst/>
          </a:prstGeom>
        </p:spPr>
        <p:txBody>
          <a:bodyPr/>
          <a:lstStyle/>
          <a:p>
            <a:pPr/>
            <a:r>
              <a:t>- Ancient Greek &amp; Roman philosophy</a:t>
            </a:r>
          </a:p>
          <a:p>
            <a:pPr/>
            <a:r>
              <a:t>- Focus on virtue, reason, control of thoughts </a:t>
            </a:r>
          </a:p>
          <a:p>
            <a:pPr/>
            <a:r>
              <a:t>- Not emotionless—mastery of response</a:t>
            </a:r>
          </a:p>
          <a:p>
            <a:pPr/>
            <a:r>
              <a:t>- Its the ability to harness positive joyful emotions and accept negative ones regarding them as not useful </a:t>
            </a:r>
          </a:p>
        </p:txBody>
      </p:sp>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3" name="Title 1"/>
          <p:cNvSpPr txBox="1"/>
          <p:nvPr>
            <p:ph type="title"/>
          </p:nvPr>
        </p:nvSpPr>
        <p:spPr>
          <a:prstGeom prst="rect">
            <a:avLst/>
          </a:prstGeom>
        </p:spPr>
        <p:txBody>
          <a:bodyPr/>
          <a:lstStyle/>
          <a:p>
            <a:pPr/>
            <a:r>
              <a:t>Self-Awareness</a:t>
            </a:r>
          </a:p>
        </p:txBody>
      </p:sp>
      <p:sp>
        <p:nvSpPr>
          <p:cNvPr id="154" name="Content Placeholder 2"/>
          <p:cNvSpPr txBox="1"/>
          <p:nvPr>
            <p:ph type="body" idx="1"/>
          </p:nvPr>
        </p:nvSpPr>
        <p:spPr>
          <a:xfrm>
            <a:off x="457200" y="1600200"/>
            <a:ext cx="8229600" cy="4525963"/>
          </a:xfrm>
          <a:prstGeom prst="rect">
            <a:avLst/>
          </a:prstGeom>
        </p:spPr>
        <p:txBody>
          <a:bodyPr/>
          <a:lstStyle/>
          <a:p>
            <a:pPr/>
            <a:r>
              <a:t>- Know your thoughts and triggers</a:t>
            </a:r>
          </a:p>
          <a:p>
            <a:pPr/>
            <a:r>
              <a:t>- Foundation of self-mastery</a:t>
            </a:r>
          </a:p>
          <a:p>
            <a:pPr/>
            <a:r>
              <a:t>- Developed through reflection and journaling</a:t>
            </a:r>
          </a:p>
        </p:txBody>
      </p:sp>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6" name="Title 1"/>
          <p:cNvSpPr txBox="1"/>
          <p:nvPr>
            <p:ph type="title"/>
          </p:nvPr>
        </p:nvSpPr>
        <p:spPr>
          <a:prstGeom prst="rect">
            <a:avLst/>
          </a:prstGeom>
        </p:spPr>
        <p:txBody>
          <a:bodyPr/>
          <a:lstStyle/>
          <a:p>
            <a:pPr/>
            <a:r>
              <a:t>Contentment</a:t>
            </a:r>
          </a:p>
        </p:txBody>
      </p:sp>
      <p:sp>
        <p:nvSpPr>
          <p:cNvPr id="157" name="Content Placeholder 2"/>
          <p:cNvSpPr txBox="1"/>
          <p:nvPr>
            <p:ph type="body" idx="1"/>
          </p:nvPr>
        </p:nvSpPr>
        <p:spPr>
          <a:xfrm>
            <a:off x="457200" y="1600200"/>
            <a:ext cx="8229600" cy="4525963"/>
          </a:xfrm>
          <a:prstGeom prst="rect">
            <a:avLst/>
          </a:prstGeom>
        </p:spPr>
        <p:txBody>
          <a:bodyPr/>
          <a:lstStyle/>
          <a:p>
            <a:pPr/>
            <a:r>
              <a:t>- Find satisfaction in simplicity</a:t>
            </a:r>
          </a:p>
          <a:p>
            <a:pPr/>
            <a:r>
              <a:t>- Let go of external validation</a:t>
            </a:r>
          </a:p>
          <a:p>
            <a:pPr/>
            <a:r>
              <a:t>- “Having few wants” brings peace – Epictetus</a:t>
            </a:r>
          </a:p>
        </p:txBody>
      </p:sp>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9" name="Title 1"/>
          <p:cNvSpPr txBox="1"/>
          <p:nvPr>
            <p:ph type="title"/>
          </p:nvPr>
        </p:nvSpPr>
        <p:spPr>
          <a:prstGeom prst="rect">
            <a:avLst/>
          </a:prstGeom>
        </p:spPr>
        <p:txBody>
          <a:bodyPr/>
          <a:lstStyle/>
          <a:p>
            <a:pPr/>
            <a:r>
              <a:t>Compassion</a:t>
            </a:r>
          </a:p>
        </p:txBody>
      </p:sp>
      <p:sp>
        <p:nvSpPr>
          <p:cNvPr id="160" name="Content Placeholder 2"/>
          <p:cNvSpPr txBox="1"/>
          <p:nvPr>
            <p:ph type="body" idx="1"/>
          </p:nvPr>
        </p:nvSpPr>
        <p:spPr>
          <a:xfrm>
            <a:off x="457200" y="1600200"/>
            <a:ext cx="8229600" cy="4525963"/>
          </a:xfrm>
          <a:prstGeom prst="rect">
            <a:avLst/>
          </a:prstGeom>
        </p:spPr>
        <p:txBody>
          <a:bodyPr/>
          <a:lstStyle/>
          <a:p>
            <a:pPr/>
            <a:r>
              <a:t>- Practice justice with kindness</a:t>
            </a:r>
          </a:p>
          <a:p>
            <a:pPr/>
            <a:r>
              <a:t>- Understand others act from ignorance</a:t>
            </a:r>
          </a:p>
          <a:p>
            <a:pPr/>
            <a:r>
              <a:t>- Respond with fairness, not anger</a:t>
            </a:r>
          </a:p>
        </p:txBody>
      </p:sp>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2" name="Title 1"/>
          <p:cNvSpPr txBox="1"/>
          <p:nvPr>
            <p:ph type="title"/>
          </p:nvPr>
        </p:nvSpPr>
        <p:spPr>
          <a:prstGeom prst="rect">
            <a:avLst/>
          </a:prstGeom>
        </p:spPr>
        <p:txBody>
          <a:bodyPr/>
          <a:lstStyle/>
          <a:p>
            <a:pPr/>
            <a:r>
              <a:t>Discipline (Self-Mastery)</a:t>
            </a:r>
          </a:p>
        </p:txBody>
      </p:sp>
      <p:sp>
        <p:nvSpPr>
          <p:cNvPr id="163" name="Content Placeholder 2"/>
          <p:cNvSpPr txBox="1"/>
          <p:nvPr>
            <p:ph type="body" idx="1"/>
          </p:nvPr>
        </p:nvSpPr>
        <p:spPr>
          <a:xfrm>
            <a:off x="457200" y="1600200"/>
            <a:ext cx="8229600" cy="4525963"/>
          </a:xfrm>
          <a:prstGeom prst="rect">
            <a:avLst/>
          </a:prstGeom>
        </p:spPr>
        <p:txBody>
          <a:bodyPr/>
          <a:lstStyle/>
          <a:p>
            <a:pPr/>
            <a:r>
              <a:t>- Govern your impulses</a:t>
            </a:r>
          </a:p>
          <a:p>
            <a:pPr/>
            <a:r>
              <a:t>- Build inner strength through habits</a:t>
            </a:r>
          </a:p>
          <a:p>
            <a:pPr/>
            <a:r>
              <a:t>- Crucial for sobriety and personal growth</a:t>
            </a:r>
          </a:p>
        </p:txBody>
      </p:sp>
    </p:spTree>
  </p:cSld>
  <p:clrMapOvr>
    <a:masterClrMapping/>
  </p:clrMapOvr>
  <p:transition xmlns:p14="http://schemas.microsoft.com/office/powerpoint/2010/main" spd="med" advClick="1"/>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5" name="Title 1"/>
          <p:cNvSpPr txBox="1"/>
          <p:nvPr>
            <p:ph type="title"/>
          </p:nvPr>
        </p:nvSpPr>
        <p:spPr>
          <a:xfrm>
            <a:off x="554373" y="216334"/>
            <a:ext cx="8229601" cy="1143001"/>
          </a:xfrm>
          <a:prstGeom prst="rect">
            <a:avLst/>
          </a:prstGeom>
        </p:spPr>
        <p:txBody>
          <a:bodyPr/>
          <a:lstStyle/>
          <a:p>
            <a:pPr/>
            <a:r>
              <a:t>Equanimity</a:t>
            </a:r>
          </a:p>
        </p:txBody>
      </p:sp>
      <p:sp>
        <p:nvSpPr>
          <p:cNvPr id="166" name="Content Placeholder 2"/>
          <p:cNvSpPr txBox="1"/>
          <p:nvPr>
            <p:ph type="body" idx="1"/>
          </p:nvPr>
        </p:nvSpPr>
        <p:spPr>
          <a:xfrm>
            <a:off x="457200" y="1600200"/>
            <a:ext cx="8229600" cy="4525963"/>
          </a:xfrm>
          <a:prstGeom prst="rect">
            <a:avLst/>
          </a:prstGeom>
        </p:spPr>
        <p:txBody>
          <a:bodyPr/>
          <a:lstStyle/>
          <a:p>
            <a:pPr/>
            <a:r>
              <a:t>- Stay calm in both joy and adversity</a:t>
            </a:r>
          </a:p>
          <a:p>
            <a:pPr/>
            <a:r>
              <a:t>- Balance emotions without suppression</a:t>
            </a:r>
          </a:p>
          <a:p>
            <a:pPr/>
            <a:r>
              <a:t>- The Stoic path to serenity</a:t>
            </a:r>
          </a:p>
        </p:txBody>
      </p:sp>
    </p:spTree>
  </p:cSld>
  <p:clrMapOvr>
    <a:masterClrMapping/>
  </p:clrMapOvr>
  <p:transition xmlns:p14="http://schemas.microsoft.com/office/powerpoint/2010/main" spd="med" advClick="1"/>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68" name="Picture Placeholder 2" descr="Picture Placeholder 2"/>
          <p:cNvPicPr>
            <a:picLocks noChangeAspect="1"/>
          </p:cNvPicPr>
          <p:nvPr>
            <p:ph type="pic" idx="21"/>
          </p:nvPr>
        </p:nvPicPr>
        <p:blipFill>
          <a:blip r:embed="rId2">
            <a:extLst/>
          </a:blip>
          <a:srcRect l="0" t="0" r="0" b="0"/>
          <a:stretch>
            <a:fillRect/>
          </a:stretch>
        </p:blipFill>
        <p:spPr>
          <a:xfrm>
            <a:off x="609080" y="561040"/>
            <a:ext cx="7583281" cy="4739551"/>
          </a:xfrm>
          <a:prstGeom prst="rect">
            <a:avLst/>
          </a:prstGeom>
        </p:spPr>
      </p:pic>
    </p:spTree>
  </p:cSld>
  <p:clrMapOvr>
    <a:masterClrMapping/>
  </p:clrMapOvr>
  <p:transition xmlns:p14="http://schemas.microsoft.com/office/powerpoint/2010/main" spd="med" advClick="1"/>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0" name="Title 1"/>
          <p:cNvSpPr txBox="1"/>
          <p:nvPr>
            <p:ph type="title"/>
          </p:nvPr>
        </p:nvSpPr>
        <p:spPr>
          <a:prstGeom prst="rect">
            <a:avLst/>
          </a:prstGeom>
        </p:spPr>
        <p:txBody>
          <a:bodyPr/>
          <a:lstStyle/>
          <a:p>
            <a:pPr/>
            <a:r>
              <a:t>Reframing Challenges</a:t>
            </a:r>
          </a:p>
        </p:txBody>
      </p:sp>
      <p:sp>
        <p:nvSpPr>
          <p:cNvPr id="171" name="Content Placeholder 2"/>
          <p:cNvSpPr txBox="1"/>
          <p:nvPr>
            <p:ph type="body" idx="1"/>
          </p:nvPr>
        </p:nvSpPr>
        <p:spPr>
          <a:xfrm>
            <a:off x="457200" y="1600200"/>
            <a:ext cx="8229600" cy="4525963"/>
          </a:xfrm>
          <a:prstGeom prst="rect">
            <a:avLst/>
          </a:prstGeom>
        </p:spPr>
        <p:txBody>
          <a:bodyPr/>
          <a:lstStyle/>
          <a:p>
            <a:pPr/>
            <a:r>
              <a:t>- See struggles as teachers</a:t>
            </a:r>
          </a:p>
          <a:p>
            <a:pPr/>
            <a:r>
              <a:t>- Ask: What can I learn?</a:t>
            </a:r>
          </a:p>
          <a:p>
            <a:pPr/>
            <a:r>
              <a:t>- Respond, don't react</a:t>
            </a:r>
          </a:p>
        </p:txBody>
      </p:sp>
    </p:spTree>
  </p:cSld>
  <p:clrMapOvr>
    <a:masterClrMapping/>
  </p:clrMapOvr>
  <p:transition xmlns:p14="http://schemas.microsoft.com/office/powerpoint/2010/main" spd="med" advClick="1"/>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3" name="Title 1"/>
          <p:cNvSpPr txBox="1"/>
          <p:nvPr>
            <p:ph type="title"/>
          </p:nvPr>
        </p:nvSpPr>
        <p:spPr>
          <a:prstGeom prst="rect">
            <a:avLst/>
          </a:prstGeom>
        </p:spPr>
        <p:txBody>
          <a:bodyPr/>
          <a:lstStyle/>
          <a:p>
            <a:pPr/>
            <a:r>
              <a:t>Journaling as a Stoic Tool</a:t>
            </a:r>
          </a:p>
        </p:txBody>
      </p:sp>
      <p:sp>
        <p:nvSpPr>
          <p:cNvPr id="174" name="Content Placeholder 2"/>
          <p:cNvSpPr txBox="1"/>
          <p:nvPr>
            <p:ph type="body" idx="1"/>
          </p:nvPr>
        </p:nvSpPr>
        <p:spPr>
          <a:xfrm>
            <a:off x="457200" y="1600200"/>
            <a:ext cx="8229600" cy="4525963"/>
          </a:xfrm>
          <a:prstGeom prst="rect">
            <a:avLst/>
          </a:prstGeom>
        </p:spPr>
        <p:txBody>
          <a:bodyPr/>
          <a:lstStyle/>
          <a:p>
            <a:pPr/>
            <a:r>
              <a:t>- Inspired by Marcus Aurelius</a:t>
            </a:r>
          </a:p>
          <a:p>
            <a:pPr/>
            <a:r>
              <a:t>Prompts:</a:t>
            </a:r>
          </a:p>
          <a:p>
            <a:pPr/>
            <a:r>
              <a:t>• What is in my control?</a:t>
            </a:r>
          </a:p>
          <a:p>
            <a:pPr/>
            <a:r>
              <a:t>• How did I respond today?</a:t>
            </a:r>
          </a:p>
          <a:p>
            <a:pPr/>
            <a:r>
              <a:t>• What virtue did I practice?</a:t>
            </a:r>
          </a:p>
        </p:txBody>
      </p:sp>
    </p:spTree>
  </p:cSld>
  <p:clrMapOvr>
    <a:masterClrMapping/>
  </p:clrMapOvr>
  <p:transition xmlns:p14="http://schemas.microsoft.com/office/powerpoint/2010/main" spd="med" advClick="1"/>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6" name="Title 1"/>
          <p:cNvSpPr txBox="1"/>
          <p:nvPr>
            <p:ph type="title"/>
          </p:nvPr>
        </p:nvSpPr>
        <p:spPr>
          <a:prstGeom prst="rect">
            <a:avLst/>
          </a:prstGeom>
        </p:spPr>
        <p:txBody>
          <a:bodyPr/>
          <a:lstStyle/>
          <a:p>
            <a:pPr/>
            <a:r>
              <a:t>Amor Fati &amp; Radical Acceptance</a:t>
            </a:r>
          </a:p>
        </p:txBody>
      </p:sp>
      <p:sp>
        <p:nvSpPr>
          <p:cNvPr id="177" name="Content Placeholder 2"/>
          <p:cNvSpPr txBox="1"/>
          <p:nvPr>
            <p:ph type="body" idx="1"/>
          </p:nvPr>
        </p:nvSpPr>
        <p:spPr>
          <a:xfrm>
            <a:off x="457200" y="1600200"/>
            <a:ext cx="8229600" cy="4525963"/>
          </a:xfrm>
          <a:prstGeom prst="rect">
            <a:avLst/>
          </a:prstGeom>
        </p:spPr>
        <p:txBody>
          <a:bodyPr/>
          <a:lstStyle/>
          <a:p>
            <a:pPr/>
            <a:r>
              <a:t>"Love your fate" – Embrace what is</a:t>
            </a:r>
          </a:p>
          <a:p>
            <a:pPr/>
            <a:r>
              <a:t>- Don’t resist reality</a:t>
            </a:r>
          </a:p>
          <a:p>
            <a:pPr/>
            <a:r>
              <a:t>- Use setbacks as fuel for growth</a:t>
            </a:r>
          </a:p>
        </p:txBody>
      </p:sp>
    </p:spTree>
  </p:cSld>
  <p:clrMapOvr>
    <a:masterClrMapping/>
  </p:clrMapOvr>
  <p:transition xmlns:p14="http://schemas.microsoft.com/office/powerpoint/2010/main" spd="med" advClick="1"/>
</p:sld>
</file>

<file path=ppt/slides/slide2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9" name="Title 1"/>
          <p:cNvSpPr txBox="1"/>
          <p:nvPr>
            <p:ph type="title"/>
          </p:nvPr>
        </p:nvSpPr>
        <p:spPr>
          <a:prstGeom prst="rect">
            <a:avLst/>
          </a:prstGeom>
        </p:spPr>
        <p:txBody>
          <a:bodyPr/>
          <a:lstStyle/>
          <a:p>
            <a:pPr/>
            <a:r>
              <a:t>Practical Stoic Practices</a:t>
            </a:r>
          </a:p>
        </p:txBody>
      </p:sp>
      <p:sp>
        <p:nvSpPr>
          <p:cNvPr id="180" name="Content Placeholder 2"/>
          <p:cNvSpPr txBox="1"/>
          <p:nvPr>
            <p:ph type="body" idx="1"/>
          </p:nvPr>
        </p:nvSpPr>
        <p:spPr>
          <a:xfrm>
            <a:off x="457200" y="1600200"/>
            <a:ext cx="8229600" cy="4525963"/>
          </a:xfrm>
          <a:prstGeom prst="rect">
            <a:avLst/>
          </a:prstGeom>
        </p:spPr>
        <p:txBody>
          <a:bodyPr/>
          <a:lstStyle/>
          <a:p>
            <a:pPr/>
            <a:r>
              <a:t>- Morning intention: What virtue today?</a:t>
            </a:r>
          </a:p>
          <a:p>
            <a:pPr/>
            <a:r>
              <a:t>- Evening reflection: What went well?</a:t>
            </a:r>
          </a:p>
          <a:p>
            <a:pPr/>
            <a:r>
              <a:t>- Negative visualization</a:t>
            </a:r>
          </a:p>
          <a:p>
            <a:pPr/>
            <a:r>
              <a:t>- Voluntary discomfort</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1" name="Recovery"/>
          <p:cNvSpPr txBox="1"/>
          <p:nvPr>
            <p:ph type="title"/>
          </p:nvPr>
        </p:nvSpPr>
        <p:spPr>
          <a:prstGeom prst="rect">
            <a:avLst/>
          </a:prstGeom>
        </p:spPr>
        <p:txBody>
          <a:bodyPr/>
          <a:lstStyle/>
          <a:p>
            <a:pPr/>
            <a:r>
              <a:t>Recovery</a:t>
            </a:r>
          </a:p>
        </p:txBody>
      </p:sp>
      <p:sp>
        <p:nvSpPr>
          <p:cNvPr id="102" name="- Recovery Intellect over emotion,…"/>
          <p:cNvSpPr txBox="1"/>
          <p:nvPr>
            <p:ph type="body" idx="1"/>
          </p:nvPr>
        </p:nvSpPr>
        <p:spPr>
          <a:prstGeom prst="rect">
            <a:avLst/>
          </a:prstGeom>
        </p:spPr>
        <p:txBody>
          <a:bodyPr/>
          <a:lstStyle/>
          <a:p>
            <a:pPr/>
            <a:r>
              <a:t>- Recovery Intellect over emotion, </a:t>
            </a:r>
          </a:p>
          <a:p>
            <a:pPr/>
            <a:r>
              <a:t>- Does this need to be said now, by me, by me now</a:t>
            </a:r>
          </a:p>
          <a:p>
            <a:pPr/>
            <a:r>
              <a:t>Say what you mean, mean what you say, but don’t say it meanly  </a:t>
            </a:r>
          </a:p>
        </p:txBody>
      </p:sp>
    </p:spTree>
  </p:cSld>
  <p:clrMapOvr>
    <a:masterClrMapping/>
  </p:clrMapOvr>
  <p:transition xmlns:p14="http://schemas.microsoft.com/office/powerpoint/2010/main" spd="med" advClick="1"/>
</p:sld>
</file>

<file path=ppt/slides/slide3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2" name="Title 1"/>
          <p:cNvSpPr txBox="1"/>
          <p:nvPr>
            <p:ph type="title"/>
          </p:nvPr>
        </p:nvSpPr>
        <p:spPr>
          <a:prstGeom prst="rect">
            <a:avLst/>
          </a:prstGeom>
        </p:spPr>
        <p:txBody>
          <a:bodyPr/>
          <a:lstStyle/>
          <a:p>
            <a:pPr/>
            <a:r>
              <a:t>Stoic Quotes to Reflect On</a:t>
            </a:r>
          </a:p>
        </p:txBody>
      </p:sp>
      <p:sp>
        <p:nvSpPr>
          <p:cNvPr id="183" name="Content Placeholder 2"/>
          <p:cNvSpPr txBox="1"/>
          <p:nvPr>
            <p:ph type="body" idx="1"/>
          </p:nvPr>
        </p:nvSpPr>
        <p:spPr>
          <a:xfrm>
            <a:off x="457200" y="1600200"/>
            <a:ext cx="8229600" cy="4525963"/>
          </a:xfrm>
          <a:prstGeom prst="rect">
            <a:avLst/>
          </a:prstGeom>
        </p:spPr>
        <p:txBody>
          <a:bodyPr/>
          <a:lstStyle/>
          <a:p>
            <a:pPr/>
            <a:r>
              <a:t>"You have power over your mind..." – Aurelius</a:t>
            </a:r>
          </a:p>
          <a:p>
            <a:pPr/>
            <a:r>
              <a:t>"If it’s endurable, then endure it." – Aurelius</a:t>
            </a:r>
          </a:p>
          <a:p>
            <a:pPr/>
            <a:r>
              <a:t>"No man is free who isn’t master of himself." – Epictetus</a:t>
            </a:r>
          </a:p>
        </p:txBody>
      </p:sp>
    </p:spTree>
  </p:cSld>
  <p:clrMapOvr>
    <a:masterClrMapping/>
  </p:clrMapOvr>
  <p:transition xmlns:p14="http://schemas.microsoft.com/office/powerpoint/2010/main" spd="med" advClick="1"/>
</p:sld>
</file>

<file path=ppt/slides/slide3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5" name="Title 1"/>
          <p:cNvSpPr txBox="1"/>
          <p:nvPr>
            <p:ph type="title"/>
          </p:nvPr>
        </p:nvSpPr>
        <p:spPr>
          <a:prstGeom prst="rect">
            <a:avLst/>
          </a:prstGeom>
        </p:spPr>
        <p:txBody>
          <a:bodyPr/>
          <a:lstStyle/>
          <a:p>
            <a:pPr/>
            <a:r>
              <a:t>Interactive Journaling Prompt</a:t>
            </a:r>
          </a:p>
        </p:txBody>
      </p:sp>
      <p:sp>
        <p:nvSpPr>
          <p:cNvPr id="186" name="Content Placeholder 2"/>
          <p:cNvSpPr txBox="1"/>
          <p:nvPr>
            <p:ph type="body" idx="1"/>
          </p:nvPr>
        </p:nvSpPr>
        <p:spPr>
          <a:xfrm>
            <a:off x="457200" y="1600200"/>
            <a:ext cx="8229600" cy="4525963"/>
          </a:xfrm>
          <a:prstGeom prst="rect">
            <a:avLst/>
          </a:prstGeom>
        </p:spPr>
        <p:txBody>
          <a:bodyPr/>
          <a:lstStyle/>
          <a:p>
            <a:pPr/>
            <a:r>
              <a:t>- Identify a struggle</a:t>
            </a:r>
          </a:p>
          <a:p>
            <a:pPr/>
            <a:r>
              <a:t>- Is it in your control?</a:t>
            </a:r>
          </a:p>
          <a:p>
            <a:pPr/>
            <a:r>
              <a:t>- What virtue applies?</a:t>
            </a:r>
          </a:p>
          <a:p>
            <a:pPr/>
            <a:r>
              <a:t>- Reframe the situation</a:t>
            </a:r>
          </a:p>
        </p:txBody>
      </p:sp>
    </p:spTree>
  </p:cSld>
  <p:clrMapOvr>
    <a:masterClrMapping/>
  </p:clrMapOvr>
  <p:transition xmlns:p14="http://schemas.microsoft.com/office/powerpoint/2010/main" spd="med" advClick="1"/>
</p:sld>
</file>

<file path=ppt/slides/slide3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8" name="Title 1"/>
          <p:cNvSpPr txBox="1"/>
          <p:nvPr>
            <p:ph type="title"/>
          </p:nvPr>
        </p:nvSpPr>
        <p:spPr>
          <a:prstGeom prst="rect">
            <a:avLst/>
          </a:prstGeom>
        </p:spPr>
        <p:txBody>
          <a:bodyPr/>
          <a:lstStyle/>
          <a:p>
            <a:pPr/>
            <a:r>
              <a:t>Group Reflection &amp; Discussion</a:t>
            </a:r>
          </a:p>
        </p:txBody>
      </p:sp>
      <p:sp>
        <p:nvSpPr>
          <p:cNvPr id="189" name="Content Placeholder 2"/>
          <p:cNvSpPr txBox="1"/>
          <p:nvPr>
            <p:ph type="body" idx="1"/>
          </p:nvPr>
        </p:nvSpPr>
        <p:spPr>
          <a:xfrm>
            <a:off x="457200" y="1600200"/>
            <a:ext cx="8229600" cy="4525963"/>
          </a:xfrm>
          <a:prstGeom prst="rect">
            <a:avLst/>
          </a:prstGeom>
        </p:spPr>
        <p:txBody>
          <a:bodyPr/>
          <a:lstStyle/>
          <a:p>
            <a:pPr/>
            <a:r>
              <a:t>- Share takeaways</a:t>
            </a:r>
          </a:p>
          <a:p>
            <a:pPr/>
            <a:r>
              <a:t>- Practice active listening</a:t>
            </a:r>
          </a:p>
          <a:p>
            <a:pPr/>
            <a:r>
              <a:t>- Embrace the journey, not perfection</a:t>
            </a:r>
          </a:p>
        </p:txBody>
      </p:sp>
    </p:spTree>
  </p:cSld>
  <p:clrMapOvr>
    <a:masterClrMapping/>
  </p:clrMapOvr>
  <p:transition xmlns:p14="http://schemas.microsoft.com/office/powerpoint/2010/main" spd="med" advClick="1"/>
</p:sld>
</file>

<file path=ppt/slides/slide3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1" name="Title 1"/>
          <p:cNvSpPr txBox="1"/>
          <p:nvPr>
            <p:ph type="title"/>
          </p:nvPr>
        </p:nvSpPr>
        <p:spPr>
          <a:prstGeom prst="rect">
            <a:avLst/>
          </a:prstGeom>
        </p:spPr>
        <p:txBody>
          <a:bodyPr/>
          <a:lstStyle/>
          <a:p>
            <a:pPr/>
            <a:r>
              <a:t>Daily Stoic Recovery Toolkit</a:t>
            </a:r>
          </a:p>
        </p:txBody>
      </p:sp>
      <p:sp>
        <p:nvSpPr>
          <p:cNvPr id="192" name="Content Placeholder 2"/>
          <p:cNvSpPr txBox="1"/>
          <p:nvPr>
            <p:ph type="body" idx="1"/>
          </p:nvPr>
        </p:nvSpPr>
        <p:spPr>
          <a:xfrm>
            <a:off x="457200" y="1600200"/>
            <a:ext cx="8229600" cy="4525963"/>
          </a:xfrm>
          <a:prstGeom prst="rect">
            <a:avLst/>
          </a:prstGeom>
        </p:spPr>
        <p:txBody>
          <a:bodyPr/>
          <a:lstStyle/>
          <a:p>
            <a:pPr/>
            <a:r>
              <a:t>- Control what you can</a:t>
            </a:r>
          </a:p>
          <a:p>
            <a:pPr/>
            <a:r>
              <a:t>- Practice virtue daily</a:t>
            </a:r>
          </a:p>
          <a:p>
            <a:pPr/>
            <a:r>
              <a:t>- Reframe, reflect, re-center</a:t>
            </a:r>
          </a:p>
        </p:txBody>
      </p:sp>
    </p:spTree>
  </p:cSld>
  <p:clrMapOvr>
    <a:masterClrMapping/>
  </p:clrMapOvr>
  <p:transition xmlns:p14="http://schemas.microsoft.com/office/powerpoint/2010/main" spd="med" advClick="1"/>
</p:sld>
</file>

<file path=ppt/slides/slide3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4" name="Title 1"/>
          <p:cNvSpPr txBox="1"/>
          <p:nvPr>
            <p:ph type="title"/>
          </p:nvPr>
        </p:nvSpPr>
        <p:spPr>
          <a:prstGeom prst="rect">
            <a:avLst/>
          </a:prstGeom>
        </p:spPr>
        <p:txBody>
          <a:bodyPr/>
          <a:lstStyle>
            <a:lvl1pPr defTabSz="406908">
              <a:defRPr sz="3916"/>
            </a:lvl1pPr>
          </a:lstStyle>
          <a:p>
            <a:pPr/>
            <a:r>
              <a:t>Quote from Marcus Aurelius – Book 3, 4</a:t>
            </a:r>
          </a:p>
        </p:txBody>
      </p:sp>
      <p:sp>
        <p:nvSpPr>
          <p:cNvPr id="195" name="Content Placeholder 2"/>
          <p:cNvSpPr txBox="1"/>
          <p:nvPr>
            <p:ph type="body" idx="1"/>
          </p:nvPr>
        </p:nvSpPr>
        <p:spPr>
          <a:xfrm>
            <a:off x="457200" y="1600200"/>
            <a:ext cx="8229600" cy="4525963"/>
          </a:xfrm>
          <a:prstGeom prst="rect">
            <a:avLst/>
          </a:prstGeom>
        </p:spPr>
        <p:txBody>
          <a:bodyPr/>
          <a:lstStyle/>
          <a:p>
            <a:pPr/>
            <a:r>
              <a:t>“Purge your mind of all aimless and idle thoughts, especially those that pry into the affairs of others or wish them ill.”</a:t>
            </a:r>
          </a:p>
        </p:txBody>
      </p:sp>
    </p:spTree>
  </p:cSld>
  <p:clrMapOvr>
    <a:masterClrMapping/>
  </p:clrMapOvr>
  <p:transition xmlns:p14="http://schemas.microsoft.com/office/powerpoint/2010/main" spd="med" advClick="1"/>
</p:sld>
</file>

<file path=ppt/slides/slide3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7" name="Title 1"/>
          <p:cNvSpPr txBox="1"/>
          <p:nvPr>
            <p:ph type="title"/>
          </p:nvPr>
        </p:nvSpPr>
        <p:spPr>
          <a:prstGeom prst="rect">
            <a:avLst/>
          </a:prstGeom>
        </p:spPr>
        <p:txBody>
          <a:bodyPr/>
          <a:lstStyle/>
          <a:p>
            <a:pPr/>
            <a:r>
              <a:t>Quote on Inner Strength</a:t>
            </a:r>
          </a:p>
        </p:txBody>
      </p:sp>
      <p:sp>
        <p:nvSpPr>
          <p:cNvPr id="198" name="Content Placeholder 2"/>
          <p:cNvSpPr txBox="1"/>
          <p:nvPr>
            <p:ph type="body" idx="1"/>
          </p:nvPr>
        </p:nvSpPr>
        <p:spPr>
          <a:xfrm>
            <a:off x="457200" y="1600200"/>
            <a:ext cx="8229600" cy="4525963"/>
          </a:xfrm>
          <a:prstGeom prst="rect">
            <a:avLst/>
          </a:prstGeom>
        </p:spPr>
        <p:txBody>
          <a:bodyPr/>
          <a:lstStyle/>
          <a:p>
            <a:pPr/>
            <a:r>
              <a:t>“You have power over your mind—not outside events. Realize this, and you will find strength.”</a:t>
            </a:r>
          </a:p>
        </p:txBody>
      </p:sp>
    </p:spTree>
  </p:cSld>
  <p:clrMapOvr>
    <a:masterClrMapping/>
  </p:clrMapOvr>
  <p:transition xmlns:p14="http://schemas.microsoft.com/office/powerpoint/2010/main" spd="med" advClick="1"/>
</p:sld>
</file>

<file path=ppt/slides/slide3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0" name="Title 1"/>
          <p:cNvSpPr txBox="1"/>
          <p:nvPr>
            <p:ph type="title"/>
          </p:nvPr>
        </p:nvSpPr>
        <p:spPr>
          <a:prstGeom prst="rect">
            <a:avLst/>
          </a:prstGeom>
        </p:spPr>
        <p:txBody>
          <a:bodyPr/>
          <a:lstStyle/>
          <a:p>
            <a:pPr/>
            <a:r>
              <a:t>Quote on the Mind’s Character</a:t>
            </a:r>
          </a:p>
        </p:txBody>
      </p:sp>
      <p:sp>
        <p:nvSpPr>
          <p:cNvPr id="201" name="Content Placeholder 2"/>
          <p:cNvSpPr txBox="1"/>
          <p:nvPr>
            <p:ph type="body" idx="1"/>
          </p:nvPr>
        </p:nvSpPr>
        <p:spPr>
          <a:xfrm>
            <a:off x="457200" y="1600200"/>
            <a:ext cx="8229600" cy="4525963"/>
          </a:xfrm>
          <a:prstGeom prst="rect">
            <a:avLst/>
          </a:prstGeom>
        </p:spPr>
        <p:txBody>
          <a:bodyPr/>
          <a:lstStyle/>
          <a:p>
            <a:pPr/>
            <a:r>
              <a:t>“Such as are your habitual thoughts, such also will be the character of your mind: for the soul is dyed by the thoughts.”</a:t>
            </a:r>
          </a:p>
          <a:p>
            <a:pPr/>
            <a:r>
              <a:t>— Marcus Aurelius (121–180 AD)</a:t>
            </a:r>
          </a:p>
        </p:txBody>
      </p:sp>
    </p:spTree>
  </p:cSld>
  <p:clrMapOvr>
    <a:masterClrMapping/>
  </p:clrMapOvr>
  <p:transition xmlns:p14="http://schemas.microsoft.com/office/powerpoint/2010/main" spd="med" advClick="1"/>
</p:sld>
</file>

<file path=ppt/slides/slide3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3" name="Title 1"/>
          <p:cNvSpPr txBox="1"/>
          <p:nvPr>
            <p:ph type="title"/>
          </p:nvPr>
        </p:nvSpPr>
        <p:spPr>
          <a:prstGeom prst="rect">
            <a:avLst/>
          </a:prstGeom>
        </p:spPr>
        <p:txBody>
          <a:bodyPr/>
          <a:lstStyle/>
          <a:p>
            <a:pPr/>
            <a:r>
              <a:t>Closing &amp; Resources</a:t>
            </a:r>
          </a:p>
        </p:txBody>
      </p:sp>
      <p:sp>
        <p:nvSpPr>
          <p:cNvPr id="204" name="Content Placeholder 2"/>
          <p:cNvSpPr txBox="1"/>
          <p:nvPr>
            <p:ph type="body" idx="1"/>
          </p:nvPr>
        </p:nvSpPr>
        <p:spPr>
          <a:xfrm>
            <a:off x="457200" y="1600200"/>
            <a:ext cx="8229600" cy="4525963"/>
          </a:xfrm>
          <a:prstGeom prst="rect">
            <a:avLst/>
          </a:prstGeom>
        </p:spPr>
        <p:txBody>
          <a:bodyPr/>
          <a:lstStyle/>
          <a:p>
            <a:pPr/>
            <a:r>
              <a:t>- Read: Meditations, Discourses, Letters from a Stoic</a:t>
            </a:r>
          </a:p>
          <a:p>
            <a:pPr/>
            <a:r>
              <a:t>- Follow: The Daily Stoic</a:t>
            </a:r>
          </a:p>
          <a:p>
            <a:pPr/>
            <a:r>
              <a:t>- Reminder: The obstacle is the way</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4" name="Stoicism Marcus Aurelius"/>
          <p:cNvSpPr txBox="1"/>
          <p:nvPr>
            <p:ph type="title"/>
          </p:nvPr>
        </p:nvSpPr>
        <p:spPr>
          <a:prstGeom prst="rect">
            <a:avLst/>
          </a:prstGeom>
        </p:spPr>
        <p:txBody>
          <a:bodyPr/>
          <a:lstStyle/>
          <a:p>
            <a:pPr/>
            <a:r>
              <a:t>Stoicism </a:t>
            </a:r>
            <a:r>
              <a:rPr sz="4000"/>
              <a:t>Marcus Aurelius </a:t>
            </a:r>
          </a:p>
        </p:txBody>
      </p:sp>
      <p:sp>
        <p:nvSpPr>
          <p:cNvPr id="105" name="- Treat with utmost respect your power of forming opinions, for this power alone guards you against making assumptions that are contrary to nature and judgments that overthrow the rule of reason. It enables you to learn from experience, to live in harmon"/>
          <p:cNvSpPr txBox="1"/>
          <p:nvPr>
            <p:ph type="body" idx="1"/>
          </p:nvPr>
        </p:nvSpPr>
        <p:spPr>
          <a:prstGeom prst="rect">
            <a:avLst/>
          </a:prstGeom>
        </p:spPr>
        <p:txBody>
          <a:bodyPr/>
          <a:lstStyle/>
          <a:p>
            <a:pPr marL="291465" indent="-291465" defTabSz="388620">
              <a:spcBef>
                <a:spcPts val="600"/>
              </a:spcBef>
              <a:defRPr sz="2720"/>
            </a:pPr>
            <a:r>
              <a:t>- Treat with utmost respect your power of forming opinions, for this power alone guards you against making assumptions that are contrary to nature and judgments that overthrow the rule of reason. It enables you to learn from experience, to live in harmony with others, and to walk in the way of the gods. </a:t>
            </a:r>
          </a:p>
          <a:p>
            <a:pPr marL="291465" indent="-291465" defTabSz="388620">
              <a:spcBef>
                <a:spcPts val="600"/>
              </a:spcBef>
              <a:defRPr sz="2720"/>
            </a:pPr>
            <a:r>
              <a:t>"YOU ALWAYS OWN THE OPTION OF HAVING NO OPINION. THERE IS NEVER ANY NEED TO GET WORKED UP OR TO TROUBLE YOUR SOUL ABOUT THINGS YOU CAN'T CONTROL.”</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7" name="Title 1"/>
          <p:cNvSpPr txBox="1"/>
          <p:nvPr>
            <p:ph type="title"/>
          </p:nvPr>
        </p:nvSpPr>
        <p:spPr>
          <a:prstGeom prst="rect">
            <a:avLst/>
          </a:prstGeom>
        </p:spPr>
        <p:txBody>
          <a:bodyPr/>
          <a:lstStyle/>
          <a:p>
            <a:pPr/>
            <a:r>
              <a:t>Why Stoicism for Recovery?</a:t>
            </a:r>
          </a:p>
        </p:txBody>
      </p:sp>
      <p:sp>
        <p:nvSpPr>
          <p:cNvPr id="108" name="Content Placeholder 2"/>
          <p:cNvSpPr txBox="1"/>
          <p:nvPr>
            <p:ph type="body" idx="1"/>
          </p:nvPr>
        </p:nvSpPr>
        <p:spPr>
          <a:xfrm>
            <a:off x="457200" y="1600200"/>
            <a:ext cx="8229600" cy="4525963"/>
          </a:xfrm>
          <a:prstGeom prst="rect">
            <a:avLst/>
          </a:prstGeom>
        </p:spPr>
        <p:txBody>
          <a:bodyPr/>
          <a:lstStyle/>
          <a:p>
            <a:pPr/>
            <a:r>
              <a:t>- Anchors us in what we can control, Recovery quiets down monkey brain or the committee</a:t>
            </a:r>
          </a:p>
          <a:p>
            <a:pPr/>
            <a:r>
              <a:t>- Breaks reactivity cycles, stop analyses paralysis  </a:t>
            </a:r>
          </a:p>
          <a:p>
            <a:pPr/>
            <a:r>
              <a:t>- Builds resilience &amp; emotional clarity</a:t>
            </a:r>
          </a:p>
          <a:p>
            <a:pPr/>
            <a:r>
              <a:t>- Question: Why are these things important in Recovery</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0" name="My Recovery"/>
          <p:cNvSpPr txBox="1"/>
          <p:nvPr>
            <p:ph type="title"/>
          </p:nvPr>
        </p:nvSpPr>
        <p:spPr>
          <a:prstGeom prst="rect">
            <a:avLst/>
          </a:prstGeom>
        </p:spPr>
        <p:txBody>
          <a:bodyPr/>
          <a:lstStyle/>
          <a:p>
            <a:pPr/>
            <a:r>
              <a:t>My Recovery </a:t>
            </a:r>
          </a:p>
        </p:txBody>
      </p:sp>
      <p:sp>
        <p:nvSpPr>
          <p:cNvPr id="111" name="- In my experience as a recovered alcoholic I needed something to guide my thinking that was inline with AA/recovery but left the god thing out and Stoicism did that…"/>
          <p:cNvSpPr txBox="1"/>
          <p:nvPr>
            <p:ph type="body" idx="1"/>
          </p:nvPr>
        </p:nvSpPr>
        <p:spPr>
          <a:prstGeom prst="rect">
            <a:avLst/>
          </a:prstGeom>
        </p:spPr>
        <p:txBody>
          <a:bodyPr/>
          <a:lstStyle/>
          <a:p>
            <a:pPr/>
            <a:r>
              <a:t>- In my experience as a recovered alcoholic I needed something to guide my thinking that was inline with AA/recovery but left the god thing out and Stoicism did that </a:t>
            </a:r>
          </a:p>
          <a:p>
            <a:pPr/>
            <a:r>
              <a:t>Will everyone gravitate to it no, its another tool for you to offer and like in recovery if you have the ability to be honest with yourself its a guideline to success </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3" name="The God Thing"/>
          <p:cNvSpPr txBox="1"/>
          <p:nvPr>
            <p:ph type="title"/>
          </p:nvPr>
        </p:nvSpPr>
        <p:spPr>
          <a:prstGeom prst="rect">
            <a:avLst/>
          </a:prstGeom>
        </p:spPr>
        <p:txBody>
          <a:bodyPr/>
          <a:lstStyle/>
          <a:p>
            <a:pPr/>
            <a:r>
              <a:t>The God Thing </a:t>
            </a:r>
          </a:p>
        </p:txBody>
      </p:sp>
      <p:sp>
        <p:nvSpPr>
          <p:cNvPr id="114" name="Now during ancient Roman times Gods were plentiful but even the stoics had a understanding that Gods were not for everyone they were: Pantheist…"/>
          <p:cNvSpPr txBox="1"/>
          <p:nvPr>
            <p:ph type="body" idx="1"/>
          </p:nvPr>
        </p:nvSpPr>
        <p:spPr>
          <a:prstGeom prst="rect">
            <a:avLst/>
          </a:prstGeom>
        </p:spPr>
        <p:txBody>
          <a:bodyPr/>
          <a:lstStyle/>
          <a:p>
            <a:pPr marL="318897" indent="-318897" defTabSz="425195">
              <a:defRPr sz="2976"/>
            </a:pPr>
            <a:r>
              <a:t>Now during ancient Roman times Gods were plentiful but even the stoics had a understanding that Gods were not for everyone they were: Pantheist</a:t>
            </a:r>
          </a:p>
          <a:p>
            <a:pPr marL="318897" indent="-318897" defTabSz="425195">
              <a:defRPr sz="2976"/>
            </a:pPr>
            <a:r>
              <a:t>Which is: a doctrine which identifies God with the universe, or regards the universe as a manifestation of God</a:t>
            </a:r>
            <a:r>
              <a:rPr>
                <a:solidFill>
                  <a:srgbClr val="000000">
                    <a:alpha val="49804"/>
                  </a:srgbClr>
                </a:solidFill>
              </a:rPr>
              <a:t>.</a:t>
            </a:r>
          </a:p>
          <a:p>
            <a:pPr marL="318897" indent="-318897" defTabSz="425195">
              <a:defRPr sz="2976"/>
            </a:pPr>
            <a:r>
              <a:t>Worship that admits or tolerates all gods (“bring your own”)</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6" name="Marcus Aurelius"/>
          <p:cNvSpPr txBox="1"/>
          <p:nvPr>
            <p:ph type="title"/>
          </p:nvPr>
        </p:nvSpPr>
        <p:spPr>
          <a:prstGeom prst="rect">
            <a:avLst/>
          </a:prstGeom>
        </p:spPr>
        <p:txBody>
          <a:bodyPr/>
          <a:lstStyle/>
          <a:p>
            <a:pPr/>
            <a:r>
              <a:t>Marcus Aurelius </a:t>
            </a:r>
          </a:p>
        </p:txBody>
      </p:sp>
      <p:pic>
        <p:nvPicPr>
          <p:cNvPr id="117" name="Picture Placeholder 2" descr="Picture Placeholder 2"/>
          <p:cNvPicPr>
            <a:picLocks noChangeAspect="1"/>
          </p:cNvPicPr>
          <p:nvPr>
            <p:ph type="pic" idx="21"/>
          </p:nvPr>
        </p:nvPicPr>
        <p:blipFill>
          <a:blip r:embed="rId2">
            <a:extLst/>
          </a:blip>
          <a:srcRect l="0" t="0" r="0" b="0"/>
          <a:stretch>
            <a:fillRect/>
          </a:stretch>
        </p:blipFill>
        <p:spPr>
          <a:xfrm>
            <a:off x="1243647" y="612775"/>
            <a:ext cx="6583682" cy="4114800"/>
          </a:xfrm>
          <a:prstGeom prst="rect">
            <a:avLst/>
          </a:prstGeom>
        </p:spPr>
      </p:pic>
      <p:sp>
        <p:nvSpPr>
          <p:cNvPr id="118" name="Meditations a journal to himself"/>
          <p:cNvSpPr txBox="1"/>
          <p:nvPr>
            <p:ph type="body" sz="quarter" idx="1"/>
          </p:nvPr>
        </p:nvSpPr>
        <p:spPr>
          <a:prstGeom prst="rect">
            <a:avLst/>
          </a:prstGeom>
        </p:spPr>
        <p:txBody>
          <a:bodyPr/>
          <a:lstStyle/>
          <a:p>
            <a:pPr/>
            <a:r>
              <a:t>Meditations a journal to himself </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0" name="Title 1"/>
          <p:cNvSpPr txBox="1"/>
          <p:nvPr>
            <p:ph type="title"/>
          </p:nvPr>
        </p:nvSpPr>
        <p:spPr>
          <a:prstGeom prst="rect">
            <a:avLst/>
          </a:prstGeom>
        </p:spPr>
        <p:txBody>
          <a:bodyPr/>
          <a:lstStyle/>
          <a:p>
            <a:pPr/>
            <a:r>
              <a:t>The Stoic Dichotomy of Control</a:t>
            </a:r>
          </a:p>
        </p:txBody>
      </p:sp>
      <p:sp>
        <p:nvSpPr>
          <p:cNvPr id="121" name="Content Placeholder 2"/>
          <p:cNvSpPr txBox="1"/>
          <p:nvPr>
            <p:ph type="body" idx="1"/>
          </p:nvPr>
        </p:nvSpPr>
        <p:spPr>
          <a:xfrm>
            <a:off x="457200" y="1600200"/>
            <a:ext cx="8229600" cy="4525963"/>
          </a:xfrm>
          <a:prstGeom prst="rect">
            <a:avLst/>
          </a:prstGeom>
        </p:spPr>
        <p:txBody>
          <a:bodyPr/>
          <a:lstStyle/>
          <a:p>
            <a:pPr/>
            <a:r>
              <a:t>"Some things are up to us and some are not." – Epictetus</a:t>
            </a:r>
          </a:p>
          <a:p>
            <a:pPr/>
            <a:r>
              <a:t>- Up to us: thoughts, actions, mindset</a:t>
            </a:r>
          </a:p>
          <a:p>
            <a:pPr/>
            <a:r>
              <a:t>- Not up to us: outcomes, others, the past</a:t>
            </a:r>
          </a:p>
          <a:p>
            <a:pPr/>
            <a:r>
              <a:t>- Aligns with Serenity Prayer</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