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2" r:id="rId6"/>
    <p:sldId id="274" r:id="rId7"/>
    <p:sldId id="275" r:id="rId8"/>
    <p:sldId id="276" r:id="rId9"/>
    <p:sldId id="263" r:id="rId10"/>
    <p:sldId id="278" r:id="rId11"/>
    <p:sldId id="264" r:id="rId12"/>
    <p:sldId id="273" r:id="rId13"/>
    <p:sldId id="277" r:id="rId14"/>
    <p:sldId id="265" r:id="rId15"/>
    <p:sldId id="266" r:id="rId16"/>
    <p:sldId id="271" r:id="rId17"/>
    <p:sldId id="270" r:id="rId18"/>
    <p:sldId id="272" r:id="rId19"/>
    <p:sldId id="268" r:id="rId20"/>
    <p:sldId id="267"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Sparboe" initials="RS" lastIdx="3" clrIdx="0">
    <p:extLst>
      <p:ext uri="{19B8F6BF-5375-455C-9EA6-DF929625EA0E}">
        <p15:presenceInfo xmlns:p15="http://schemas.microsoft.com/office/powerpoint/2012/main" userId="S-1-5-21-1103011268-184035881-3625375531-7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87" autoAdjust="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6-17T15:41:45.717" idx="2">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E58C-C622-4C40-81BC-9F17D5C92ED0}"/>
              </a:ext>
            </a:extLst>
          </p:cNvPr>
          <p:cNvSpPr>
            <a:spLocks noGrp="1"/>
          </p:cNvSpPr>
          <p:nvPr>
            <p:ph type="ctrTitle"/>
          </p:nvPr>
        </p:nvSpPr>
        <p:spPr/>
        <p:txBody>
          <a:bodyPr/>
          <a:lstStyle/>
          <a:p>
            <a:pPr algn="ctr"/>
            <a:r>
              <a:rPr lang="en-US" dirty="0"/>
              <a:t>Collegiate Recovery :</a:t>
            </a:r>
          </a:p>
        </p:txBody>
      </p:sp>
      <p:sp>
        <p:nvSpPr>
          <p:cNvPr id="3" name="Subtitle 2">
            <a:extLst>
              <a:ext uri="{FF2B5EF4-FFF2-40B4-BE49-F238E27FC236}">
                <a16:creationId xmlns:a16="http://schemas.microsoft.com/office/drawing/2014/main" id="{ECD4BD2E-CEAF-4DE5-944E-62E3F8501E94}"/>
              </a:ext>
            </a:extLst>
          </p:cNvPr>
          <p:cNvSpPr>
            <a:spLocks noGrp="1"/>
          </p:cNvSpPr>
          <p:nvPr>
            <p:ph type="subTitle" idx="1"/>
          </p:nvPr>
        </p:nvSpPr>
        <p:spPr/>
        <p:txBody>
          <a:bodyPr/>
          <a:lstStyle/>
          <a:p>
            <a:pPr algn="ctr"/>
            <a:r>
              <a:rPr lang="en-US" b="1" dirty="0"/>
              <a:t>A Perspective on a SPECIAL POPULATION </a:t>
            </a:r>
          </a:p>
        </p:txBody>
      </p:sp>
    </p:spTree>
    <p:extLst>
      <p:ext uri="{BB962C8B-B14F-4D97-AF65-F5344CB8AC3E}">
        <p14:creationId xmlns:p14="http://schemas.microsoft.com/office/powerpoint/2010/main" val="350296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065F-A7F9-415A-BA87-F75AA79D4109}"/>
              </a:ext>
            </a:extLst>
          </p:cNvPr>
          <p:cNvSpPr>
            <a:spLocks noGrp="1"/>
          </p:cNvSpPr>
          <p:nvPr>
            <p:ph type="ctrTitle"/>
          </p:nvPr>
        </p:nvSpPr>
        <p:spPr>
          <a:xfrm>
            <a:off x="2589213" y="1622612"/>
            <a:ext cx="8915399" cy="1541929"/>
          </a:xfrm>
        </p:spPr>
        <p:txBody>
          <a:bodyPr/>
          <a:lstStyle/>
          <a:p>
            <a:r>
              <a:rPr lang="en-US" b="1" dirty="0"/>
              <a:t>Needs and Preferences</a:t>
            </a:r>
          </a:p>
        </p:txBody>
      </p:sp>
      <p:sp>
        <p:nvSpPr>
          <p:cNvPr id="3" name="Subtitle 2">
            <a:extLst>
              <a:ext uri="{FF2B5EF4-FFF2-40B4-BE49-F238E27FC236}">
                <a16:creationId xmlns:a16="http://schemas.microsoft.com/office/drawing/2014/main" id="{261BD488-2843-424F-A17C-625CCFB96BF3}"/>
              </a:ext>
            </a:extLst>
          </p:cNvPr>
          <p:cNvSpPr>
            <a:spLocks noGrp="1"/>
          </p:cNvSpPr>
          <p:nvPr>
            <p:ph type="subTitle" idx="1"/>
          </p:nvPr>
        </p:nvSpPr>
        <p:spPr>
          <a:xfrm>
            <a:off x="2589213" y="3693461"/>
            <a:ext cx="8915399" cy="2913528"/>
          </a:xfrm>
        </p:spPr>
        <p:txBody>
          <a:bodyPr>
            <a:normAutofit/>
          </a:bodyPr>
          <a:lstStyle/>
          <a:p>
            <a:pPr marL="342900" indent="-342900">
              <a:buAutoNum type="arabicPeriod"/>
            </a:pPr>
            <a:r>
              <a:rPr lang="en-US" sz="2400" b="1" dirty="0"/>
              <a:t>Accessibility </a:t>
            </a:r>
          </a:p>
          <a:p>
            <a:pPr marL="342900" indent="-342900">
              <a:buAutoNum type="arabicPeriod"/>
            </a:pPr>
            <a:r>
              <a:rPr lang="en-US" sz="2400" b="1" dirty="0"/>
              <a:t>Language </a:t>
            </a:r>
          </a:p>
          <a:p>
            <a:pPr marL="342900" indent="-342900">
              <a:buAutoNum type="arabicPeriod"/>
            </a:pPr>
            <a:r>
              <a:rPr lang="en-US" sz="2400" b="1" dirty="0"/>
              <a:t>Members like me </a:t>
            </a:r>
          </a:p>
          <a:p>
            <a:pPr marL="342900" indent="-342900">
              <a:buAutoNum type="arabicPeriod"/>
            </a:pPr>
            <a:r>
              <a:rPr lang="en-US" sz="2400" b="1" dirty="0"/>
              <a:t>Additional Characteristics </a:t>
            </a:r>
          </a:p>
        </p:txBody>
      </p:sp>
    </p:spTree>
    <p:extLst>
      <p:ext uri="{BB962C8B-B14F-4D97-AF65-F5344CB8AC3E}">
        <p14:creationId xmlns:p14="http://schemas.microsoft.com/office/powerpoint/2010/main" val="293169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B888-AD6C-4BA7-8268-CADE47FC50D8}"/>
              </a:ext>
            </a:extLst>
          </p:cNvPr>
          <p:cNvSpPr>
            <a:spLocks noGrp="1"/>
          </p:cNvSpPr>
          <p:nvPr>
            <p:ph type="title"/>
          </p:nvPr>
        </p:nvSpPr>
        <p:spPr/>
        <p:txBody>
          <a:bodyPr/>
          <a:lstStyle/>
          <a:p>
            <a:pPr algn="ctr"/>
            <a:r>
              <a:rPr lang="en-US" b="1" dirty="0"/>
              <a:t>Past, Present and Future </a:t>
            </a:r>
            <a:br>
              <a:rPr lang="en-US" b="1" dirty="0"/>
            </a:br>
            <a:r>
              <a:rPr lang="en-US" b="1" dirty="0"/>
              <a:t>Community Resources  </a:t>
            </a:r>
          </a:p>
        </p:txBody>
      </p:sp>
      <p:sp>
        <p:nvSpPr>
          <p:cNvPr id="3" name="Content Placeholder 2">
            <a:extLst>
              <a:ext uri="{FF2B5EF4-FFF2-40B4-BE49-F238E27FC236}">
                <a16:creationId xmlns:a16="http://schemas.microsoft.com/office/drawing/2014/main" id="{BE04A1E2-C5C1-4484-BE8E-A52C2C6D1862}"/>
              </a:ext>
            </a:extLst>
          </p:cNvPr>
          <p:cNvSpPr>
            <a:spLocks noGrp="1"/>
          </p:cNvSpPr>
          <p:nvPr>
            <p:ph idx="1"/>
          </p:nvPr>
        </p:nvSpPr>
        <p:spPr/>
        <p:txBody>
          <a:bodyPr/>
          <a:lstStyle/>
          <a:p>
            <a:r>
              <a:rPr lang="en-US" b="1" dirty="0"/>
              <a:t>Past - attending recovery meetings off campus</a:t>
            </a:r>
          </a:p>
          <a:p>
            <a:r>
              <a:rPr lang="en-US" b="1" dirty="0"/>
              <a:t>Present - attending recovery meetings on campus, off campus, and online</a:t>
            </a:r>
          </a:p>
          <a:p>
            <a:r>
              <a:rPr lang="en-US" b="1" dirty="0"/>
              <a:t>Future -  living in a recovery environment which would include: recovery housing, in person recovery meetings on campus, and access to recovery events on campus  </a:t>
            </a:r>
          </a:p>
          <a:p>
            <a:endParaRPr lang="en-US" dirty="0"/>
          </a:p>
        </p:txBody>
      </p:sp>
    </p:spTree>
    <p:extLst>
      <p:ext uri="{BB962C8B-B14F-4D97-AF65-F5344CB8AC3E}">
        <p14:creationId xmlns:p14="http://schemas.microsoft.com/office/powerpoint/2010/main" val="227249046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131767D-3F4B-41F0-B923-8B3A3C751083}"/>
              </a:ext>
            </a:extLst>
          </p:cNvPr>
          <p:cNvGraphicFramePr>
            <a:graphicFrameLocks noChangeAspect="1"/>
          </p:cNvGraphicFramePr>
          <p:nvPr>
            <p:extLst>
              <p:ext uri="{D42A27DB-BD31-4B8C-83A1-F6EECF244321}">
                <p14:modId xmlns:p14="http://schemas.microsoft.com/office/powerpoint/2010/main" val="3514736170"/>
              </p:ext>
            </p:extLst>
          </p:nvPr>
        </p:nvGraphicFramePr>
        <p:xfrm>
          <a:off x="3747246" y="304614"/>
          <a:ext cx="6078071" cy="6035675"/>
        </p:xfrm>
        <a:graphic>
          <a:graphicData uri="http://schemas.openxmlformats.org/presentationml/2006/ole">
            <mc:AlternateContent xmlns:mc="http://schemas.openxmlformats.org/markup-compatibility/2006">
              <mc:Choice xmlns:v="urn:schemas-microsoft-com:vml" Requires="v">
                <p:oleObj spid="_x0000_s6208" name="Acrobat Document" r:id="rId3" imgW="4663440" imgH="6034898" progId="Acrobat.Document.DC">
                  <p:embed/>
                </p:oleObj>
              </mc:Choice>
              <mc:Fallback>
                <p:oleObj name="Acrobat Document" r:id="rId3" imgW="4663440" imgH="6034898" progId="Acrobat.Document.DC">
                  <p:embed/>
                  <p:pic>
                    <p:nvPicPr>
                      <p:cNvPr id="0" name=""/>
                      <p:cNvPicPr/>
                      <p:nvPr/>
                    </p:nvPicPr>
                    <p:blipFill>
                      <a:blip r:embed="rId4"/>
                      <a:stretch>
                        <a:fillRect/>
                      </a:stretch>
                    </p:blipFill>
                    <p:spPr>
                      <a:xfrm>
                        <a:off x="3747246" y="304614"/>
                        <a:ext cx="6078071" cy="6035675"/>
                      </a:xfrm>
                      <a:prstGeom prst="rect">
                        <a:avLst/>
                      </a:prstGeom>
                    </p:spPr>
                  </p:pic>
                </p:oleObj>
              </mc:Fallback>
            </mc:AlternateContent>
          </a:graphicData>
        </a:graphic>
      </p:graphicFrame>
    </p:spTree>
    <p:extLst>
      <p:ext uri="{BB962C8B-B14F-4D97-AF65-F5344CB8AC3E}">
        <p14:creationId xmlns:p14="http://schemas.microsoft.com/office/powerpoint/2010/main" val="177374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0BEE623-AD75-4C15-AECB-B4700FD394EB}"/>
              </a:ext>
            </a:extLst>
          </p:cNvPr>
          <p:cNvGraphicFramePr>
            <a:graphicFrameLocks noChangeAspect="1"/>
          </p:cNvGraphicFramePr>
          <p:nvPr>
            <p:extLst>
              <p:ext uri="{D42A27DB-BD31-4B8C-83A1-F6EECF244321}">
                <p14:modId xmlns:p14="http://schemas.microsoft.com/office/powerpoint/2010/main" val="681628881"/>
              </p:ext>
            </p:extLst>
          </p:nvPr>
        </p:nvGraphicFramePr>
        <p:xfrm>
          <a:off x="3763962" y="411162"/>
          <a:ext cx="4664075" cy="6035675"/>
        </p:xfrm>
        <a:graphic>
          <a:graphicData uri="http://schemas.openxmlformats.org/presentationml/2006/ole">
            <mc:AlternateContent xmlns:mc="http://schemas.openxmlformats.org/markup-compatibility/2006">
              <mc:Choice xmlns:v="urn:schemas-microsoft-com:vml" Requires="v">
                <p:oleObj spid="_x0000_s10249" name="Acrobat Document" r:id="rId3" imgW="4663440" imgH="6034898" progId="Acrobat.Document.DC">
                  <p:embed/>
                </p:oleObj>
              </mc:Choice>
              <mc:Fallback>
                <p:oleObj name="Acrobat Document" r:id="rId3" imgW="4663440" imgH="6034898" progId="Acrobat.Document.DC">
                  <p:embed/>
                  <p:pic>
                    <p:nvPicPr>
                      <p:cNvPr id="0" name=""/>
                      <p:cNvPicPr/>
                      <p:nvPr/>
                    </p:nvPicPr>
                    <p:blipFill>
                      <a:blip r:embed="rId4"/>
                      <a:stretch>
                        <a:fillRect/>
                      </a:stretch>
                    </p:blipFill>
                    <p:spPr>
                      <a:xfrm>
                        <a:off x="3763962" y="411162"/>
                        <a:ext cx="4664075" cy="6035675"/>
                      </a:xfrm>
                      <a:prstGeom prst="rect">
                        <a:avLst/>
                      </a:prstGeom>
                    </p:spPr>
                  </p:pic>
                </p:oleObj>
              </mc:Fallback>
            </mc:AlternateContent>
          </a:graphicData>
        </a:graphic>
      </p:graphicFrame>
    </p:spTree>
    <p:extLst>
      <p:ext uri="{BB962C8B-B14F-4D97-AF65-F5344CB8AC3E}">
        <p14:creationId xmlns:p14="http://schemas.microsoft.com/office/powerpoint/2010/main" val="215328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B888-AD6C-4BA7-8268-CADE47FC50D8}"/>
              </a:ext>
            </a:extLst>
          </p:cNvPr>
          <p:cNvSpPr>
            <a:spLocks noGrp="1"/>
          </p:cNvSpPr>
          <p:nvPr>
            <p:ph type="title"/>
          </p:nvPr>
        </p:nvSpPr>
        <p:spPr/>
        <p:txBody>
          <a:bodyPr/>
          <a:lstStyle/>
          <a:p>
            <a:pPr algn="ctr"/>
            <a:r>
              <a:rPr lang="en-US" b="1" dirty="0"/>
              <a:t>Collegiate Recovery in the State of Tennessee  </a:t>
            </a:r>
          </a:p>
        </p:txBody>
      </p:sp>
      <p:sp>
        <p:nvSpPr>
          <p:cNvPr id="3" name="Content Placeholder 2">
            <a:extLst>
              <a:ext uri="{FF2B5EF4-FFF2-40B4-BE49-F238E27FC236}">
                <a16:creationId xmlns:a16="http://schemas.microsoft.com/office/drawing/2014/main" id="{BE04A1E2-C5C1-4484-BE8E-A52C2C6D1862}"/>
              </a:ext>
            </a:extLst>
          </p:cNvPr>
          <p:cNvSpPr>
            <a:spLocks noGrp="1"/>
          </p:cNvSpPr>
          <p:nvPr>
            <p:ph idx="1"/>
          </p:nvPr>
        </p:nvSpPr>
        <p:spPr/>
        <p:txBody>
          <a:bodyPr/>
          <a:lstStyle/>
          <a:p>
            <a:r>
              <a:rPr lang="en-US" b="1" dirty="0"/>
              <a:t>TN Collegiate Recovery Programs  </a:t>
            </a:r>
          </a:p>
          <a:p>
            <a:pPr marL="0" indent="0">
              <a:buNone/>
            </a:pPr>
            <a:r>
              <a:rPr lang="en-US" b="1" dirty="0"/>
              <a:t>      A. Certified Recovery Friendly Campus </a:t>
            </a:r>
          </a:p>
          <a:p>
            <a:pPr marL="0" indent="0">
              <a:buNone/>
            </a:pPr>
            <a:r>
              <a:rPr lang="en-US" b="1" dirty="0"/>
              <a:t>      B.  Recovery Ally Campus </a:t>
            </a:r>
          </a:p>
          <a:p>
            <a:r>
              <a:rPr lang="en-US" b="1" dirty="0"/>
              <a:t>TN Certified Peer Recovery support specialist</a:t>
            </a:r>
          </a:p>
          <a:p>
            <a:r>
              <a:rPr lang="en-US" b="1" dirty="0"/>
              <a:t>TN faith-based initiatives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682197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B888-AD6C-4BA7-8268-CADE47FC50D8}"/>
              </a:ext>
            </a:extLst>
          </p:cNvPr>
          <p:cNvSpPr>
            <a:spLocks noGrp="1"/>
          </p:cNvSpPr>
          <p:nvPr>
            <p:ph type="title"/>
          </p:nvPr>
        </p:nvSpPr>
        <p:spPr/>
        <p:txBody>
          <a:bodyPr/>
          <a:lstStyle/>
          <a:p>
            <a:pPr algn="ctr"/>
            <a:r>
              <a:rPr lang="en-US" b="1" dirty="0"/>
              <a:t>Resources for Collegiate Recovery  </a:t>
            </a:r>
          </a:p>
        </p:txBody>
      </p:sp>
      <p:sp>
        <p:nvSpPr>
          <p:cNvPr id="3" name="Content Placeholder 2">
            <a:extLst>
              <a:ext uri="{FF2B5EF4-FFF2-40B4-BE49-F238E27FC236}">
                <a16:creationId xmlns:a16="http://schemas.microsoft.com/office/drawing/2014/main" id="{BE04A1E2-C5C1-4484-BE8E-A52C2C6D1862}"/>
              </a:ext>
            </a:extLst>
          </p:cNvPr>
          <p:cNvSpPr>
            <a:spLocks noGrp="1"/>
          </p:cNvSpPr>
          <p:nvPr>
            <p:ph idx="1"/>
          </p:nvPr>
        </p:nvSpPr>
        <p:spPr/>
        <p:txBody>
          <a:bodyPr>
            <a:normAutofit/>
          </a:bodyPr>
          <a:lstStyle/>
          <a:p>
            <a:r>
              <a:rPr lang="en-US" b="1" dirty="0"/>
              <a:t>Celebrate Recovery meetings</a:t>
            </a:r>
          </a:p>
          <a:p>
            <a:r>
              <a:rPr lang="en-US" b="1" dirty="0"/>
              <a:t>Young People’s AA conferences such as ICYPAA 67, </a:t>
            </a:r>
          </a:p>
          <a:p>
            <a:pPr marL="0" indent="0">
              <a:buNone/>
            </a:pPr>
            <a:r>
              <a:rPr lang="en-US" b="1" dirty="0"/>
              <a:t>      TCYPAA, GCYPAA, NCCPYAA, and SCCYPAA</a:t>
            </a:r>
          </a:p>
          <a:p>
            <a:r>
              <a:rPr lang="en-US" b="1" dirty="0"/>
              <a:t>IPS (Individual Placement and Support) teams for TMHCA (Tennessee </a:t>
            </a:r>
          </a:p>
          <a:p>
            <a:pPr marL="0" indent="0">
              <a:buNone/>
            </a:pPr>
            <a:r>
              <a:rPr lang="en-US" b="1" dirty="0"/>
              <a:t>     Mental Health Consumers Association) </a:t>
            </a:r>
          </a:p>
          <a:p>
            <a:pPr marL="0" indent="0">
              <a:buNone/>
            </a:pPr>
            <a:endParaRPr lang="en-US" dirty="0"/>
          </a:p>
          <a:p>
            <a:pPr marL="0" indent="0">
              <a:buNone/>
            </a:pPr>
            <a:endParaRPr lang="en-US" dirty="0"/>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358711066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26D0509-12B2-4EE4-A13F-6F759D812102}"/>
              </a:ext>
            </a:extLst>
          </p:cNvPr>
          <p:cNvGraphicFramePr>
            <a:graphicFrameLocks noChangeAspect="1"/>
          </p:cNvGraphicFramePr>
          <p:nvPr>
            <p:extLst>
              <p:ext uri="{D42A27DB-BD31-4B8C-83A1-F6EECF244321}">
                <p14:modId xmlns:p14="http://schemas.microsoft.com/office/powerpoint/2010/main" val="1292587829"/>
              </p:ext>
            </p:extLst>
          </p:nvPr>
        </p:nvGraphicFramePr>
        <p:xfrm>
          <a:off x="3612776" y="438056"/>
          <a:ext cx="6033248" cy="6446838"/>
        </p:xfrm>
        <a:graphic>
          <a:graphicData uri="http://schemas.openxmlformats.org/presentationml/2006/ole">
            <mc:AlternateContent xmlns:mc="http://schemas.openxmlformats.org/markup-compatibility/2006">
              <mc:Choice xmlns:v="urn:schemas-microsoft-com:vml" Requires="v">
                <p:oleObj spid="_x0000_s4162" name="Acrobat Document" r:id="rId3" imgW="4663440" imgH="6034898" progId="Acrobat.Document.DC">
                  <p:embed/>
                </p:oleObj>
              </mc:Choice>
              <mc:Fallback>
                <p:oleObj name="Acrobat Document" r:id="rId3" imgW="4663440" imgH="6034898" progId="Acrobat.Document.DC">
                  <p:embed/>
                  <p:pic>
                    <p:nvPicPr>
                      <p:cNvPr id="0" name=""/>
                      <p:cNvPicPr/>
                      <p:nvPr/>
                    </p:nvPicPr>
                    <p:blipFill>
                      <a:blip r:embed="rId4"/>
                      <a:stretch>
                        <a:fillRect/>
                      </a:stretch>
                    </p:blipFill>
                    <p:spPr>
                      <a:xfrm>
                        <a:off x="3612776" y="438056"/>
                        <a:ext cx="6033248" cy="6446838"/>
                      </a:xfrm>
                      <a:prstGeom prst="rect">
                        <a:avLst/>
                      </a:prstGeom>
                    </p:spPr>
                  </p:pic>
                </p:oleObj>
              </mc:Fallback>
            </mc:AlternateContent>
          </a:graphicData>
        </a:graphic>
      </p:graphicFrame>
    </p:spTree>
    <p:extLst>
      <p:ext uri="{BB962C8B-B14F-4D97-AF65-F5344CB8AC3E}">
        <p14:creationId xmlns:p14="http://schemas.microsoft.com/office/powerpoint/2010/main" val="175513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968ECF8-9E18-4AB9-9C26-B1F1ACF43831}"/>
              </a:ext>
            </a:extLst>
          </p:cNvPr>
          <p:cNvGraphicFramePr>
            <a:graphicFrameLocks noChangeAspect="1"/>
          </p:cNvGraphicFramePr>
          <p:nvPr>
            <p:extLst>
              <p:ext uri="{D42A27DB-BD31-4B8C-83A1-F6EECF244321}">
                <p14:modId xmlns:p14="http://schemas.microsoft.com/office/powerpoint/2010/main" val="2890055712"/>
              </p:ext>
            </p:extLst>
          </p:nvPr>
        </p:nvGraphicFramePr>
        <p:xfrm>
          <a:off x="4419600" y="-80776"/>
          <a:ext cx="6275294" cy="7019551"/>
        </p:xfrm>
        <a:graphic>
          <a:graphicData uri="http://schemas.openxmlformats.org/presentationml/2006/ole">
            <mc:AlternateContent xmlns:mc="http://schemas.openxmlformats.org/markup-compatibility/2006">
              <mc:Choice xmlns:v="urn:schemas-microsoft-com:vml" Requires="v">
                <p:oleObj spid="_x0000_s3139" name="Acrobat Document" r:id="rId3" imgW="4663440" imgH="6034898" progId="Acrobat.Document.DC">
                  <p:embed/>
                </p:oleObj>
              </mc:Choice>
              <mc:Fallback>
                <p:oleObj name="Acrobat Document" r:id="rId3" imgW="4663440" imgH="6034898" progId="Acrobat.Document.DC">
                  <p:embed/>
                  <p:pic>
                    <p:nvPicPr>
                      <p:cNvPr id="0" name=""/>
                      <p:cNvPicPr/>
                      <p:nvPr/>
                    </p:nvPicPr>
                    <p:blipFill>
                      <a:blip r:embed="rId4"/>
                      <a:stretch>
                        <a:fillRect/>
                      </a:stretch>
                    </p:blipFill>
                    <p:spPr>
                      <a:xfrm>
                        <a:off x="4419600" y="-80776"/>
                        <a:ext cx="6275294" cy="7019551"/>
                      </a:xfrm>
                      <a:prstGeom prst="rect">
                        <a:avLst/>
                      </a:prstGeom>
                    </p:spPr>
                  </p:pic>
                </p:oleObj>
              </mc:Fallback>
            </mc:AlternateContent>
          </a:graphicData>
        </a:graphic>
      </p:graphicFrame>
    </p:spTree>
    <p:extLst>
      <p:ext uri="{BB962C8B-B14F-4D97-AF65-F5344CB8AC3E}">
        <p14:creationId xmlns:p14="http://schemas.microsoft.com/office/powerpoint/2010/main" val="185915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394CD6C-9908-4D50-8FB5-A70E2FD1E4DF}"/>
              </a:ext>
            </a:extLst>
          </p:cNvPr>
          <p:cNvGraphicFramePr>
            <a:graphicFrameLocks noChangeAspect="1"/>
          </p:cNvGraphicFramePr>
          <p:nvPr>
            <p:extLst>
              <p:ext uri="{D42A27DB-BD31-4B8C-83A1-F6EECF244321}">
                <p14:modId xmlns:p14="http://schemas.microsoft.com/office/powerpoint/2010/main" val="1870806639"/>
              </p:ext>
            </p:extLst>
          </p:nvPr>
        </p:nvGraphicFramePr>
        <p:xfrm>
          <a:off x="4195482" y="295648"/>
          <a:ext cx="5755342" cy="6035675"/>
        </p:xfrm>
        <a:graphic>
          <a:graphicData uri="http://schemas.openxmlformats.org/presentationml/2006/ole">
            <mc:AlternateContent xmlns:mc="http://schemas.openxmlformats.org/markup-compatibility/2006">
              <mc:Choice xmlns:v="urn:schemas-microsoft-com:vml" Requires="v">
                <p:oleObj spid="_x0000_s5185" name="Acrobat Document" r:id="rId3" imgW="4663440" imgH="6034898" progId="Acrobat.Document.DC">
                  <p:embed/>
                </p:oleObj>
              </mc:Choice>
              <mc:Fallback>
                <p:oleObj name="Acrobat Document" r:id="rId3" imgW="4663440" imgH="6034898" progId="Acrobat.Document.DC">
                  <p:embed/>
                  <p:pic>
                    <p:nvPicPr>
                      <p:cNvPr id="0" name=""/>
                      <p:cNvPicPr/>
                      <p:nvPr/>
                    </p:nvPicPr>
                    <p:blipFill>
                      <a:blip r:embed="rId4"/>
                      <a:stretch>
                        <a:fillRect/>
                      </a:stretch>
                    </p:blipFill>
                    <p:spPr>
                      <a:xfrm>
                        <a:off x="4195482" y="295648"/>
                        <a:ext cx="5755342" cy="6035675"/>
                      </a:xfrm>
                      <a:prstGeom prst="rect">
                        <a:avLst/>
                      </a:prstGeom>
                    </p:spPr>
                  </p:pic>
                </p:oleObj>
              </mc:Fallback>
            </mc:AlternateContent>
          </a:graphicData>
        </a:graphic>
      </p:graphicFrame>
    </p:spTree>
    <p:extLst>
      <p:ext uri="{BB962C8B-B14F-4D97-AF65-F5344CB8AC3E}">
        <p14:creationId xmlns:p14="http://schemas.microsoft.com/office/powerpoint/2010/main" val="342121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5AAA-1F5E-415F-B5F9-577E6536E52A}"/>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61B714B2-2052-48A9-8C8A-0B0D835C48A5}"/>
              </a:ext>
            </a:extLst>
          </p:cNvPr>
          <p:cNvSpPr>
            <a:spLocks noGrp="1"/>
          </p:cNvSpPr>
          <p:nvPr>
            <p:ph idx="1"/>
          </p:nvPr>
        </p:nvSpPr>
        <p:spPr/>
        <p:txBody>
          <a:bodyPr>
            <a:normAutofit/>
          </a:bodyPr>
          <a:lstStyle/>
          <a:p>
            <a:pPr algn="ctr"/>
            <a:r>
              <a:rPr lang="en-US" sz="6000" b="1" dirty="0"/>
              <a:t>QUESTIONS or COMMENTS</a:t>
            </a:r>
          </a:p>
        </p:txBody>
      </p:sp>
    </p:spTree>
    <p:extLst>
      <p:ext uri="{BB962C8B-B14F-4D97-AF65-F5344CB8AC3E}">
        <p14:creationId xmlns:p14="http://schemas.microsoft.com/office/powerpoint/2010/main" val="8198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23EAD-24AF-449F-A77D-D7C22F22C9B1}"/>
              </a:ext>
            </a:extLst>
          </p:cNvPr>
          <p:cNvSpPr/>
          <p:nvPr/>
        </p:nvSpPr>
        <p:spPr>
          <a:xfrm>
            <a:off x="3048000" y="1428453"/>
            <a:ext cx="6096000" cy="3970318"/>
          </a:xfrm>
          <a:prstGeom prst="rect">
            <a:avLst/>
          </a:prstGeom>
        </p:spPr>
        <p:txBody>
          <a:bodyPr>
            <a:spAutoFit/>
          </a:bodyPr>
          <a:lstStyle/>
          <a:p>
            <a:pPr algn="ctr"/>
            <a:r>
              <a:rPr lang="en-US" b="1" kern="50" dirty="0">
                <a:latin typeface="Calibri" panose="020F0502020204030204" pitchFamily="34" charset="0"/>
                <a:ea typeface="Symbol" panose="05050102010706020507" pitchFamily="18" charset="2"/>
                <a:cs typeface="Times New Roman" panose="02020603050405020304" pitchFamily="18" charset="0"/>
              </a:rPr>
              <a:t>Ross’s Biography  </a:t>
            </a:r>
          </a:p>
          <a:p>
            <a:pPr algn="ctr"/>
            <a:endParaRPr lang="en-US" b="1" kern="50" dirty="0">
              <a:latin typeface="Calibri" panose="020F0502020204030204" pitchFamily="34" charset="0"/>
              <a:ea typeface="Symbol" panose="05050102010706020507" pitchFamily="18" charset="2"/>
              <a:cs typeface="Times New Roman" panose="02020603050405020304" pitchFamily="18" charset="0"/>
            </a:endParaRPr>
          </a:p>
          <a:p>
            <a:r>
              <a:rPr lang="en-US" b="1" kern="50" dirty="0">
                <a:latin typeface="Calibri" panose="020F0502020204030204" pitchFamily="34" charset="0"/>
                <a:ea typeface="Symbol" panose="05050102010706020507" pitchFamily="18" charset="2"/>
                <a:cs typeface="Times New Roman" panose="02020603050405020304" pitchFamily="18" charset="0"/>
              </a:rPr>
              <a:t>Ross is a native of Saratoga County, NY. At the age of 18, he attended ECU (East Carolina University). To cope with college life, he began to drink alcohol which  lead to his flunking out of school. After years of drinking and abusing alcohol, he finally became sober and has been sober for 31 years. While being sober, he received his BSW degree from UNCW (University of North Carolina at Wilmington) and his MSW degree from USC (University of South Carolina). He became a Licensed Master Social Worker (LMSW) and a Licensed Alcohol and Drug Abuse Counselor-Level II (LADAC II) who works for Generations Behavioral Health in Morrison, TN. He loves God, his wife, family, friends, and Camaros.</a:t>
            </a:r>
            <a:endParaRPr lang="en-US" b="1" dirty="0"/>
          </a:p>
        </p:txBody>
      </p:sp>
    </p:spTree>
    <p:extLst>
      <p:ext uri="{BB962C8B-B14F-4D97-AF65-F5344CB8AC3E}">
        <p14:creationId xmlns:p14="http://schemas.microsoft.com/office/powerpoint/2010/main" val="198463836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0A85-AC4C-46DE-8274-AB0CF0EFBAC4}"/>
              </a:ext>
            </a:extLst>
          </p:cNvPr>
          <p:cNvSpPr>
            <a:spLocks noGrp="1"/>
          </p:cNvSpPr>
          <p:nvPr>
            <p:ph type="title"/>
          </p:nvPr>
        </p:nvSpPr>
        <p:spPr>
          <a:xfrm>
            <a:off x="2589213" y="3155576"/>
            <a:ext cx="7621587" cy="2761130"/>
          </a:xfrm>
        </p:spPr>
        <p:txBody>
          <a:bodyPr>
            <a:normAutofit fontScale="90000"/>
          </a:bodyPr>
          <a:lstStyle/>
          <a:p>
            <a:r>
              <a:rPr lang="en-US" sz="3600" b="1" dirty="0"/>
              <a:t>Generations Mental Health Center </a:t>
            </a:r>
            <a:br>
              <a:rPr lang="en-US" sz="3600" b="1" dirty="0"/>
            </a:br>
            <a:r>
              <a:rPr lang="en-US" sz="3600" b="1" dirty="0"/>
              <a:t>5736 Manchester Hwy </a:t>
            </a:r>
            <a:br>
              <a:rPr lang="en-US" sz="3600" b="1" dirty="0"/>
            </a:br>
            <a:r>
              <a:rPr lang="en-US" sz="3600" b="1" dirty="0"/>
              <a:t>Morrison, TN 37357</a:t>
            </a:r>
            <a:br>
              <a:rPr lang="en-US" sz="3600" b="1" dirty="0"/>
            </a:br>
            <a:br>
              <a:rPr lang="en-US" sz="3600" b="1" dirty="0"/>
            </a:br>
            <a:r>
              <a:rPr lang="en-US" sz="2700" b="1" dirty="0"/>
              <a:t>rsparboe@generationsgaither.com</a:t>
            </a:r>
            <a:br>
              <a:rPr lang="en-US" sz="3600" b="1" dirty="0"/>
            </a:br>
            <a:r>
              <a:rPr lang="en-US" sz="2700" b="1" dirty="0"/>
              <a:t>931-815-3871, Ext 1108 </a:t>
            </a:r>
            <a:r>
              <a:rPr lang="en-US" sz="2400" b="1" dirty="0"/>
              <a:t> </a:t>
            </a:r>
            <a:endParaRPr lang="en-US" sz="3600" b="1" dirty="0"/>
          </a:p>
        </p:txBody>
      </p:sp>
      <p:sp>
        <p:nvSpPr>
          <p:cNvPr id="3" name="Text Placeholder 2">
            <a:extLst>
              <a:ext uri="{FF2B5EF4-FFF2-40B4-BE49-F238E27FC236}">
                <a16:creationId xmlns:a16="http://schemas.microsoft.com/office/drawing/2014/main" id="{6D053EFA-8257-4F1D-AF02-8F29A3E6E070}"/>
              </a:ext>
            </a:extLst>
          </p:cNvPr>
          <p:cNvSpPr>
            <a:spLocks noGrp="1"/>
          </p:cNvSpPr>
          <p:nvPr>
            <p:ph type="body" sz="half" idx="2"/>
          </p:nvPr>
        </p:nvSpPr>
        <p:spPr>
          <a:xfrm>
            <a:off x="2618106" y="1694755"/>
            <a:ext cx="8915400" cy="1186396"/>
          </a:xfrm>
        </p:spPr>
        <p:txBody>
          <a:bodyPr>
            <a:normAutofit fontScale="92500" lnSpcReduction="20000"/>
          </a:bodyPr>
          <a:lstStyle/>
          <a:p>
            <a:endParaRPr lang="en-US" sz="2000" b="1" dirty="0"/>
          </a:p>
          <a:p>
            <a:endParaRPr lang="en-US" sz="2000" b="1" dirty="0"/>
          </a:p>
          <a:p>
            <a:r>
              <a:rPr lang="en-US" sz="3000" b="1" dirty="0"/>
              <a:t>Ross Sparboe, LMSW, LADACII </a:t>
            </a:r>
          </a:p>
        </p:txBody>
      </p:sp>
    </p:spTree>
    <p:extLst>
      <p:ext uri="{BB962C8B-B14F-4D97-AF65-F5344CB8AC3E}">
        <p14:creationId xmlns:p14="http://schemas.microsoft.com/office/powerpoint/2010/main" val="50831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5F58-6E11-4A56-BEE3-ED59D5C04D14}"/>
              </a:ext>
            </a:extLst>
          </p:cNvPr>
          <p:cNvSpPr>
            <a:spLocks noGrp="1"/>
          </p:cNvSpPr>
          <p:nvPr>
            <p:ph type="title"/>
          </p:nvPr>
        </p:nvSpPr>
        <p:spPr/>
        <p:txBody>
          <a:bodyPr/>
          <a:lstStyle/>
          <a:p>
            <a:r>
              <a:rPr lang="en-US" dirty="0"/>
              <a:t>Learning Objectives </a:t>
            </a:r>
            <a:br>
              <a:rPr lang="en-US" dirty="0"/>
            </a:br>
            <a:endParaRPr lang="en-US" dirty="0"/>
          </a:p>
        </p:txBody>
      </p:sp>
      <p:sp>
        <p:nvSpPr>
          <p:cNvPr id="3" name="Text Placeholder 2">
            <a:extLst>
              <a:ext uri="{FF2B5EF4-FFF2-40B4-BE49-F238E27FC236}">
                <a16:creationId xmlns:a16="http://schemas.microsoft.com/office/drawing/2014/main" id="{C5C770D0-7007-4F62-962F-47BDB40C3458}"/>
              </a:ext>
            </a:extLst>
          </p:cNvPr>
          <p:cNvSpPr>
            <a:spLocks noGrp="1"/>
          </p:cNvSpPr>
          <p:nvPr>
            <p:ph type="body" idx="1"/>
          </p:nvPr>
        </p:nvSpPr>
        <p:spPr>
          <a:xfrm>
            <a:off x="2589212" y="3530129"/>
            <a:ext cx="8915399" cy="2532004"/>
          </a:xfrm>
        </p:spPr>
        <p:txBody>
          <a:bodyPr>
            <a:normAutofit lnSpcReduction="10000"/>
          </a:bodyPr>
          <a:lstStyle/>
          <a:p>
            <a:pPr marL="457200" indent="-457200">
              <a:buAutoNum type="arabicPeriod"/>
            </a:pPr>
            <a:r>
              <a:rPr lang="en-US" b="1" dirty="0"/>
              <a:t>Define collegiate recovery. </a:t>
            </a:r>
          </a:p>
          <a:p>
            <a:pPr marL="457200" indent="-457200">
              <a:buAutoNum type="arabicPeriod"/>
            </a:pPr>
            <a:r>
              <a:rPr lang="en-US" b="1" dirty="0"/>
              <a:t>Explain what ARHE is. </a:t>
            </a:r>
          </a:p>
          <a:p>
            <a:pPr marL="457200" indent="-457200">
              <a:buAutoNum type="arabicPeriod"/>
            </a:pPr>
            <a:r>
              <a:rPr lang="en-US" b="1" dirty="0">
                <a:solidFill>
                  <a:schemeClr val="tx1"/>
                </a:solidFill>
              </a:rPr>
              <a:t>List and discuss the 4 major domains of ARHE.  </a:t>
            </a:r>
          </a:p>
          <a:p>
            <a:r>
              <a:rPr lang="en-US" b="1" dirty="0">
                <a:solidFill>
                  <a:srgbClr val="C00000"/>
                </a:solidFill>
              </a:rPr>
              <a:t>4.</a:t>
            </a:r>
            <a:r>
              <a:rPr lang="en-US" b="1" dirty="0"/>
              <a:t>   Give examples of past, present, and possible future community</a:t>
            </a:r>
          </a:p>
          <a:p>
            <a:r>
              <a:rPr lang="en-US" b="1" dirty="0"/>
              <a:t>       resources. </a:t>
            </a:r>
          </a:p>
          <a:p>
            <a:r>
              <a:rPr lang="en-US" b="1" dirty="0">
                <a:solidFill>
                  <a:srgbClr val="C00000"/>
                </a:solidFill>
              </a:rPr>
              <a:t>5.</a:t>
            </a:r>
            <a:r>
              <a:rPr lang="en-US" b="1" dirty="0"/>
              <a:t>   Identify and discuss resources for collegiate recovery.</a:t>
            </a:r>
          </a:p>
          <a:p>
            <a:endParaRPr lang="en-US" dirty="0"/>
          </a:p>
        </p:txBody>
      </p:sp>
    </p:spTree>
    <p:extLst>
      <p:ext uri="{BB962C8B-B14F-4D97-AF65-F5344CB8AC3E}">
        <p14:creationId xmlns:p14="http://schemas.microsoft.com/office/powerpoint/2010/main" val="1178854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B3BF-4E53-4D4A-B856-1897DE1B4313}"/>
              </a:ext>
            </a:extLst>
          </p:cNvPr>
          <p:cNvSpPr>
            <a:spLocks noGrp="1"/>
          </p:cNvSpPr>
          <p:nvPr>
            <p:ph type="title"/>
          </p:nvPr>
        </p:nvSpPr>
        <p:spPr>
          <a:xfrm>
            <a:off x="2589212" y="1625600"/>
            <a:ext cx="8915399" cy="1901950"/>
          </a:xfrm>
        </p:spPr>
        <p:txBody>
          <a:bodyPr>
            <a:normAutofit fontScale="90000"/>
          </a:bodyPr>
          <a:lstStyle/>
          <a:p>
            <a:pPr algn="ctr"/>
            <a:r>
              <a:rPr lang="en-US" dirty="0"/>
              <a:t>Collegiate Recovery</a:t>
            </a:r>
            <a:br>
              <a:rPr lang="en-US" dirty="0"/>
            </a:br>
            <a:r>
              <a:rPr lang="en-US" dirty="0"/>
              <a:t> Definition</a:t>
            </a:r>
            <a:br>
              <a:rPr lang="en-US" dirty="0"/>
            </a:br>
            <a:endParaRPr lang="en-US" dirty="0"/>
          </a:p>
        </p:txBody>
      </p:sp>
      <p:sp>
        <p:nvSpPr>
          <p:cNvPr id="3" name="Text Placeholder 2">
            <a:extLst>
              <a:ext uri="{FF2B5EF4-FFF2-40B4-BE49-F238E27FC236}">
                <a16:creationId xmlns:a16="http://schemas.microsoft.com/office/drawing/2014/main" id="{F5541280-4172-433B-A816-BE324149A976}"/>
              </a:ext>
            </a:extLst>
          </p:cNvPr>
          <p:cNvSpPr>
            <a:spLocks noGrp="1"/>
          </p:cNvSpPr>
          <p:nvPr>
            <p:ph type="body" idx="1"/>
          </p:nvPr>
        </p:nvSpPr>
        <p:spPr>
          <a:xfrm>
            <a:off x="1949132" y="3429000"/>
            <a:ext cx="8915399" cy="860400"/>
          </a:xfrm>
        </p:spPr>
        <p:txBody>
          <a:bodyPr/>
          <a:lstStyle/>
          <a:p>
            <a:r>
              <a:rPr lang="en-US" b="1" dirty="0"/>
              <a:t>Collegiate recovery is deciding  to live a sober lifestyle while in college</a:t>
            </a:r>
            <a:r>
              <a:rPr lang="en-US" dirty="0"/>
              <a:t>.</a:t>
            </a:r>
          </a:p>
        </p:txBody>
      </p:sp>
    </p:spTree>
    <p:extLst>
      <p:ext uri="{BB962C8B-B14F-4D97-AF65-F5344CB8AC3E}">
        <p14:creationId xmlns:p14="http://schemas.microsoft.com/office/powerpoint/2010/main" val="41655018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B888-AD6C-4BA7-8268-CADE47FC50D8}"/>
              </a:ext>
            </a:extLst>
          </p:cNvPr>
          <p:cNvSpPr>
            <a:spLocks noGrp="1"/>
          </p:cNvSpPr>
          <p:nvPr>
            <p:ph type="title"/>
          </p:nvPr>
        </p:nvSpPr>
        <p:spPr/>
        <p:txBody>
          <a:bodyPr/>
          <a:lstStyle/>
          <a:p>
            <a:pPr algn="ctr"/>
            <a:r>
              <a:rPr lang="en-US" b="1" dirty="0"/>
              <a:t>What Is ARHE?  </a:t>
            </a:r>
          </a:p>
        </p:txBody>
      </p:sp>
      <p:sp>
        <p:nvSpPr>
          <p:cNvPr id="3" name="Content Placeholder 2">
            <a:extLst>
              <a:ext uri="{FF2B5EF4-FFF2-40B4-BE49-F238E27FC236}">
                <a16:creationId xmlns:a16="http://schemas.microsoft.com/office/drawing/2014/main" id="{BE04A1E2-C5C1-4484-BE8E-A52C2C6D1862}"/>
              </a:ext>
            </a:extLst>
          </p:cNvPr>
          <p:cNvSpPr>
            <a:spLocks noGrp="1"/>
          </p:cNvSpPr>
          <p:nvPr>
            <p:ph idx="1"/>
          </p:nvPr>
        </p:nvSpPr>
        <p:spPr/>
        <p:txBody>
          <a:bodyPr/>
          <a:lstStyle/>
          <a:p>
            <a:r>
              <a:rPr lang="en-US" b="1" dirty="0"/>
              <a:t>ARHE stands for The Association of Recovery in Higher Education.  </a:t>
            </a:r>
          </a:p>
          <a:p>
            <a:r>
              <a:rPr lang="en-US" b="1" dirty="0"/>
              <a:t>The focus of ARHE is to serve as a national support for propagating and supporting the vison of collegiate recovery. </a:t>
            </a:r>
          </a:p>
          <a:p>
            <a:r>
              <a:rPr lang="en-US" b="1" dirty="0"/>
              <a:t>ARHE is the central authority on the modeling and tailoring of Collegiate Recovery Programs (CRP’s) and how best to integrate them into the institution. </a:t>
            </a:r>
          </a:p>
          <a:p>
            <a:r>
              <a:rPr lang="en-US" b="1" dirty="0"/>
              <a:t>ARHE exclusively represents Collegiate Recovery Programs (CRP). </a:t>
            </a:r>
          </a:p>
          <a:p>
            <a:r>
              <a:rPr lang="en-US" b="1" dirty="0"/>
              <a:t>ARHE exclusively represents Collegiate Recovery Communities (CRC) and the faculty and staff who support them. </a:t>
            </a:r>
          </a:p>
        </p:txBody>
      </p:sp>
    </p:spTree>
    <p:extLst>
      <p:ext uri="{BB962C8B-B14F-4D97-AF65-F5344CB8AC3E}">
        <p14:creationId xmlns:p14="http://schemas.microsoft.com/office/powerpoint/2010/main" val="358055592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F934125-3335-4618-9373-92EFAD76E3D5}"/>
              </a:ext>
            </a:extLst>
          </p:cNvPr>
          <p:cNvGraphicFramePr>
            <a:graphicFrameLocks noChangeAspect="1"/>
          </p:cNvGraphicFramePr>
          <p:nvPr>
            <p:extLst>
              <p:ext uri="{D42A27DB-BD31-4B8C-83A1-F6EECF244321}">
                <p14:modId xmlns:p14="http://schemas.microsoft.com/office/powerpoint/2010/main" val="4256630658"/>
              </p:ext>
            </p:extLst>
          </p:nvPr>
        </p:nvGraphicFramePr>
        <p:xfrm>
          <a:off x="3594846" y="609413"/>
          <a:ext cx="4491318" cy="6035675"/>
        </p:xfrm>
        <a:graphic>
          <a:graphicData uri="http://schemas.openxmlformats.org/presentationml/2006/ole">
            <mc:AlternateContent xmlns:mc="http://schemas.openxmlformats.org/markup-compatibility/2006">
              <mc:Choice xmlns:v="urn:schemas-microsoft-com:vml" Requires="v">
                <p:oleObj spid="_x0000_s7184" name="Acrobat Document" r:id="rId3" imgW="4663440" imgH="6034898" progId="Acrobat.Document.DC">
                  <p:embed/>
                </p:oleObj>
              </mc:Choice>
              <mc:Fallback>
                <p:oleObj name="Acrobat Document" r:id="rId3" imgW="4663440" imgH="6034898" progId="Acrobat.Document.DC">
                  <p:embed/>
                  <p:pic>
                    <p:nvPicPr>
                      <p:cNvPr id="0" name=""/>
                      <p:cNvPicPr/>
                      <p:nvPr/>
                    </p:nvPicPr>
                    <p:blipFill>
                      <a:blip r:embed="rId4"/>
                      <a:stretch>
                        <a:fillRect/>
                      </a:stretch>
                    </p:blipFill>
                    <p:spPr>
                      <a:xfrm>
                        <a:off x="3594846" y="609413"/>
                        <a:ext cx="4491318" cy="6035675"/>
                      </a:xfrm>
                      <a:prstGeom prst="rect">
                        <a:avLst/>
                      </a:prstGeom>
                    </p:spPr>
                  </p:pic>
                </p:oleObj>
              </mc:Fallback>
            </mc:AlternateContent>
          </a:graphicData>
        </a:graphic>
      </p:graphicFrame>
    </p:spTree>
    <p:extLst>
      <p:ext uri="{BB962C8B-B14F-4D97-AF65-F5344CB8AC3E}">
        <p14:creationId xmlns:p14="http://schemas.microsoft.com/office/powerpoint/2010/main" val="297199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B97B3FA-E676-4B72-8997-98D0D6B16C96}"/>
              </a:ext>
            </a:extLst>
          </p:cNvPr>
          <p:cNvGraphicFramePr>
            <a:graphicFrameLocks noChangeAspect="1"/>
          </p:cNvGraphicFramePr>
          <p:nvPr>
            <p:extLst>
              <p:ext uri="{D42A27DB-BD31-4B8C-83A1-F6EECF244321}">
                <p14:modId xmlns:p14="http://schemas.microsoft.com/office/powerpoint/2010/main" val="1245774928"/>
              </p:ext>
            </p:extLst>
          </p:nvPr>
        </p:nvGraphicFramePr>
        <p:xfrm>
          <a:off x="3953248" y="618378"/>
          <a:ext cx="4664075" cy="6035675"/>
        </p:xfrm>
        <a:graphic>
          <a:graphicData uri="http://schemas.openxmlformats.org/presentationml/2006/ole">
            <mc:AlternateContent xmlns:mc="http://schemas.openxmlformats.org/markup-compatibility/2006">
              <mc:Choice xmlns:v="urn:schemas-microsoft-com:vml" Requires="v">
                <p:oleObj spid="_x0000_s8207" name="Acrobat Document" r:id="rId3" imgW="4663440" imgH="6034898" progId="Acrobat.Document.DC">
                  <p:embed/>
                </p:oleObj>
              </mc:Choice>
              <mc:Fallback>
                <p:oleObj name="Acrobat Document" r:id="rId3" imgW="4663440" imgH="6034898" progId="Acrobat.Document.DC">
                  <p:embed/>
                  <p:pic>
                    <p:nvPicPr>
                      <p:cNvPr id="0" name=""/>
                      <p:cNvPicPr/>
                      <p:nvPr/>
                    </p:nvPicPr>
                    <p:blipFill>
                      <a:blip r:embed="rId4"/>
                      <a:stretch>
                        <a:fillRect/>
                      </a:stretch>
                    </p:blipFill>
                    <p:spPr>
                      <a:xfrm>
                        <a:off x="3953248" y="618378"/>
                        <a:ext cx="4664075" cy="6035675"/>
                      </a:xfrm>
                      <a:prstGeom prst="rect">
                        <a:avLst/>
                      </a:prstGeom>
                    </p:spPr>
                  </p:pic>
                </p:oleObj>
              </mc:Fallback>
            </mc:AlternateContent>
          </a:graphicData>
        </a:graphic>
      </p:graphicFrame>
    </p:spTree>
    <p:extLst>
      <p:ext uri="{BB962C8B-B14F-4D97-AF65-F5344CB8AC3E}">
        <p14:creationId xmlns:p14="http://schemas.microsoft.com/office/powerpoint/2010/main" val="59746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ABC2A08-99B1-4436-BDC6-799C8DD0F975}"/>
              </a:ext>
            </a:extLst>
          </p:cNvPr>
          <p:cNvGraphicFramePr>
            <a:graphicFrameLocks noChangeAspect="1"/>
          </p:cNvGraphicFramePr>
          <p:nvPr>
            <p:extLst>
              <p:ext uri="{D42A27DB-BD31-4B8C-83A1-F6EECF244321}">
                <p14:modId xmlns:p14="http://schemas.microsoft.com/office/powerpoint/2010/main" val="3849500298"/>
              </p:ext>
            </p:extLst>
          </p:nvPr>
        </p:nvGraphicFramePr>
        <p:xfrm>
          <a:off x="3944284" y="411162"/>
          <a:ext cx="4664075" cy="6035675"/>
        </p:xfrm>
        <a:graphic>
          <a:graphicData uri="http://schemas.openxmlformats.org/presentationml/2006/ole">
            <mc:AlternateContent xmlns:mc="http://schemas.openxmlformats.org/markup-compatibility/2006">
              <mc:Choice xmlns:v="urn:schemas-microsoft-com:vml" Requires="v">
                <p:oleObj spid="_x0000_s9231" name="Acrobat Document" r:id="rId3" imgW="4663440" imgH="6034898" progId="Acrobat.Document.DC">
                  <p:embed/>
                </p:oleObj>
              </mc:Choice>
              <mc:Fallback>
                <p:oleObj name="Acrobat Document" r:id="rId3" imgW="4663440" imgH="6034898" progId="Acrobat.Document.DC">
                  <p:embed/>
                  <p:pic>
                    <p:nvPicPr>
                      <p:cNvPr id="0" name=""/>
                      <p:cNvPicPr/>
                      <p:nvPr/>
                    </p:nvPicPr>
                    <p:blipFill>
                      <a:blip r:embed="rId4"/>
                      <a:stretch>
                        <a:fillRect/>
                      </a:stretch>
                    </p:blipFill>
                    <p:spPr>
                      <a:xfrm>
                        <a:off x="3944284" y="411162"/>
                        <a:ext cx="4664075" cy="6035675"/>
                      </a:xfrm>
                      <a:prstGeom prst="rect">
                        <a:avLst/>
                      </a:prstGeom>
                    </p:spPr>
                  </p:pic>
                </p:oleObj>
              </mc:Fallback>
            </mc:AlternateContent>
          </a:graphicData>
        </a:graphic>
      </p:graphicFrame>
    </p:spTree>
    <p:extLst>
      <p:ext uri="{BB962C8B-B14F-4D97-AF65-F5344CB8AC3E}">
        <p14:creationId xmlns:p14="http://schemas.microsoft.com/office/powerpoint/2010/main" val="52553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B888-AD6C-4BA7-8268-CADE47FC50D8}"/>
              </a:ext>
            </a:extLst>
          </p:cNvPr>
          <p:cNvSpPr>
            <a:spLocks noGrp="1"/>
          </p:cNvSpPr>
          <p:nvPr>
            <p:ph type="title"/>
          </p:nvPr>
        </p:nvSpPr>
        <p:spPr/>
        <p:txBody>
          <a:bodyPr/>
          <a:lstStyle/>
          <a:p>
            <a:pPr algn="ctr"/>
            <a:r>
              <a:rPr lang="en-US" b="1" dirty="0"/>
              <a:t>What Are the 4 Domains of Recovery?</a:t>
            </a:r>
            <a:r>
              <a:rPr lang="en-US" dirty="0"/>
              <a:t>   </a:t>
            </a:r>
          </a:p>
        </p:txBody>
      </p:sp>
      <p:sp>
        <p:nvSpPr>
          <p:cNvPr id="3" name="Content Placeholder 2">
            <a:extLst>
              <a:ext uri="{FF2B5EF4-FFF2-40B4-BE49-F238E27FC236}">
                <a16:creationId xmlns:a16="http://schemas.microsoft.com/office/drawing/2014/main" id="{BE04A1E2-C5C1-4484-BE8E-A52C2C6D1862}"/>
              </a:ext>
            </a:extLst>
          </p:cNvPr>
          <p:cNvSpPr>
            <a:spLocks noGrp="1"/>
          </p:cNvSpPr>
          <p:nvPr>
            <p:ph idx="1"/>
          </p:nvPr>
        </p:nvSpPr>
        <p:spPr/>
        <p:txBody>
          <a:bodyPr/>
          <a:lstStyle/>
          <a:p>
            <a:r>
              <a:rPr lang="en-US" b="1" dirty="0"/>
              <a:t>Health – being mentally, physically, and spiritual healthy </a:t>
            </a:r>
          </a:p>
          <a:p>
            <a:r>
              <a:rPr lang="en-US" b="1" dirty="0"/>
              <a:t>Home- living in a positive environment for recovery </a:t>
            </a:r>
          </a:p>
          <a:p>
            <a:r>
              <a:rPr lang="en-US" b="1" dirty="0"/>
              <a:t>Purpose – becoming a sober contributing member of society </a:t>
            </a:r>
          </a:p>
          <a:p>
            <a:r>
              <a:rPr lang="en-US" b="1" dirty="0"/>
              <a:t>Community- participating in recovery meetings and recovery events </a:t>
            </a:r>
          </a:p>
          <a:p>
            <a:endParaRPr lang="en-US" dirty="0"/>
          </a:p>
        </p:txBody>
      </p:sp>
    </p:spTree>
    <p:extLst>
      <p:ext uri="{BB962C8B-B14F-4D97-AF65-F5344CB8AC3E}">
        <p14:creationId xmlns:p14="http://schemas.microsoft.com/office/powerpoint/2010/main" val="2994464849"/>
      </p:ext>
    </p:extLst>
  </p:cSld>
  <p:clrMapOvr>
    <a:masterClrMapping/>
  </p:clrMapOvr>
  <p:transition spd="slow">
    <p:push dir="u"/>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402</TotalTime>
  <Words>531</Words>
  <Application>Microsoft Office PowerPoint</Application>
  <PresentationFormat>Widescreen</PresentationFormat>
  <Paragraphs>54</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Century Gothic</vt:lpstr>
      <vt:lpstr>Symbol</vt:lpstr>
      <vt:lpstr>Times New Roman</vt:lpstr>
      <vt:lpstr>Wingdings 3</vt:lpstr>
      <vt:lpstr>Wisp</vt:lpstr>
      <vt:lpstr>Acrobat Document</vt:lpstr>
      <vt:lpstr>Collegiate Recovery :</vt:lpstr>
      <vt:lpstr>PowerPoint Presentation</vt:lpstr>
      <vt:lpstr>Learning Objectives  </vt:lpstr>
      <vt:lpstr>Collegiate Recovery  Definition </vt:lpstr>
      <vt:lpstr>What Is ARHE?  </vt:lpstr>
      <vt:lpstr>PowerPoint Presentation</vt:lpstr>
      <vt:lpstr>PowerPoint Presentation</vt:lpstr>
      <vt:lpstr>PowerPoint Presentation</vt:lpstr>
      <vt:lpstr>What Are the 4 Domains of Recovery?   </vt:lpstr>
      <vt:lpstr>Needs and Preferences</vt:lpstr>
      <vt:lpstr>Past, Present and Future  Community Resources  </vt:lpstr>
      <vt:lpstr>PowerPoint Presentation</vt:lpstr>
      <vt:lpstr>PowerPoint Presentation</vt:lpstr>
      <vt:lpstr>Collegiate Recovery in the State of Tennessee  </vt:lpstr>
      <vt:lpstr>Resources for Collegiate Recovery  </vt:lpstr>
      <vt:lpstr>PowerPoint Presentation</vt:lpstr>
      <vt:lpstr>PowerPoint Presentation</vt:lpstr>
      <vt:lpstr>PowerPoint Presentation</vt:lpstr>
      <vt:lpstr>PowerPoint Presentation</vt:lpstr>
      <vt:lpstr>Generations Mental Health Center  5736 Manchester Hwy  Morrison, TN 37357  rsparboe@generationsgaither.com 931-815-3871, Ext 1108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Sparboe</dc:creator>
  <cp:lastModifiedBy>Ross Sparboe</cp:lastModifiedBy>
  <cp:revision>73</cp:revision>
  <cp:lastPrinted>2025-07-24T20:15:33Z</cp:lastPrinted>
  <dcterms:created xsi:type="dcterms:W3CDTF">2025-06-13T16:37:05Z</dcterms:created>
  <dcterms:modified xsi:type="dcterms:W3CDTF">2025-08-15T04:08:13Z</dcterms:modified>
</cp:coreProperties>
</file>