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1" r:id="rId3"/>
    <p:sldId id="274" r:id="rId4"/>
    <p:sldId id="262" r:id="rId5"/>
    <p:sldId id="263" r:id="rId6"/>
    <p:sldId id="264" r:id="rId7"/>
    <p:sldId id="265" r:id="rId8"/>
    <p:sldId id="257" r:id="rId9"/>
    <p:sldId id="258" r:id="rId10"/>
    <p:sldId id="266" r:id="rId11"/>
    <p:sldId id="270" r:id="rId12"/>
    <p:sldId id="267" r:id="rId13"/>
    <p:sldId id="259" r:id="rId14"/>
    <p:sldId id="260" r:id="rId15"/>
    <p:sldId id="272" r:id="rId16"/>
    <p:sldId id="273" r:id="rId17"/>
    <p:sldId id="269"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FFA55-DC28-2893-DDCB-856EA0339E68}" v="910" dt="2025-08-28T16:46:23.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16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6.png"/><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7.svg"/><Relationship Id="rId1" Type="http://schemas.openxmlformats.org/officeDocument/2006/relationships/image" Target="../media/image10.png"/><Relationship Id="rId6" Type="http://schemas.openxmlformats.org/officeDocument/2006/relationships/image" Target="../media/image21.svg"/><Relationship Id="rId5" Type="http://schemas.openxmlformats.org/officeDocument/2006/relationships/image" Target="../media/image12.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6.png"/><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7.svg"/><Relationship Id="rId1" Type="http://schemas.openxmlformats.org/officeDocument/2006/relationships/image" Target="../media/image10.png"/><Relationship Id="rId6" Type="http://schemas.openxmlformats.org/officeDocument/2006/relationships/image" Target="../media/image21.svg"/><Relationship Id="rId5" Type="http://schemas.openxmlformats.org/officeDocument/2006/relationships/image" Target="../media/image12.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F65733-5565-491B-8268-B9B7D17C91CA}" type="doc">
      <dgm:prSet loTypeId="urn:microsoft.com/office/officeart/2016/7/layout/VerticalSolidActionList" loCatId="List" qsTypeId="urn:microsoft.com/office/officeart/2005/8/quickstyle/simple1" qsCatId="simple" csTypeId="urn:microsoft.com/office/officeart/2005/8/colors/accent3_2" csCatId="accent3" phldr="1"/>
      <dgm:spPr/>
      <dgm:t>
        <a:bodyPr/>
        <a:lstStyle/>
        <a:p>
          <a:endParaRPr lang="en-US"/>
        </a:p>
      </dgm:t>
    </dgm:pt>
    <dgm:pt modelId="{04BBD663-895F-4F99-BA62-9493750F3CDE}">
      <dgm:prSet/>
      <dgm:spPr/>
      <dgm:t>
        <a:bodyPr/>
        <a:lstStyle/>
        <a:p>
          <a:r>
            <a:rPr lang="en-US"/>
            <a:t>Explore</a:t>
          </a:r>
        </a:p>
      </dgm:t>
    </dgm:pt>
    <dgm:pt modelId="{E809CE6E-F4B7-4CF3-84E8-4768A78857B3}" type="parTrans" cxnId="{75D96A47-A0B5-4B10-B559-CF0B49F18951}">
      <dgm:prSet/>
      <dgm:spPr/>
      <dgm:t>
        <a:bodyPr/>
        <a:lstStyle/>
        <a:p>
          <a:endParaRPr lang="en-US"/>
        </a:p>
      </dgm:t>
    </dgm:pt>
    <dgm:pt modelId="{E9ED1498-0204-45F3-903D-34290F99B821}" type="sibTrans" cxnId="{75D96A47-A0B5-4B10-B559-CF0B49F18951}">
      <dgm:prSet/>
      <dgm:spPr/>
      <dgm:t>
        <a:bodyPr/>
        <a:lstStyle/>
        <a:p>
          <a:endParaRPr lang="en-US"/>
        </a:p>
      </dgm:t>
    </dgm:pt>
    <dgm:pt modelId="{E62390A5-5CD6-485B-B175-69FD61400439}">
      <dgm:prSet/>
      <dgm:spPr/>
      <dgm:t>
        <a:bodyPr/>
        <a:lstStyle/>
        <a:p>
          <a:r>
            <a:rPr lang="en-US"/>
            <a:t>Explore how affirmation art supports recovery through self-awareness, self-compassion, and resilience.</a:t>
          </a:r>
        </a:p>
      </dgm:t>
    </dgm:pt>
    <dgm:pt modelId="{DDB97712-8079-4A38-8B08-EF1BA14B8195}" type="parTrans" cxnId="{7BDC2AB5-3F0B-42DD-A234-05EAD5402A90}">
      <dgm:prSet/>
      <dgm:spPr/>
      <dgm:t>
        <a:bodyPr/>
        <a:lstStyle/>
        <a:p>
          <a:endParaRPr lang="en-US"/>
        </a:p>
      </dgm:t>
    </dgm:pt>
    <dgm:pt modelId="{1810494C-0AA2-4DA1-ABE9-E3BF0DE1CBD8}" type="sibTrans" cxnId="{7BDC2AB5-3F0B-42DD-A234-05EAD5402A90}">
      <dgm:prSet/>
      <dgm:spPr/>
      <dgm:t>
        <a:bodyPr/>
        <a:lstStyle/>
        <a:p>
          <a:endParaRPr lang="en-US"/>
        </a:p>
      </dgm:t>
    </dgm:pt>
    <dgm:pt modelId="{7ED8E527-3FDB-4C48-A4E6-0688C31FB2A1}">
      <dgm:prSet/>
      <dgm:spPr/>
      <dgm:t>
        <a:bodyPr/>
        <a:lstStyle/>
        <a:p>
          <a:r>
            <a:rPr lang="en-US" dirty="0"/>
            <a:t>Understand</a:t>
          </a:r>
        </a:p>
      </dgm:t>
    </dgm:pt>
    <dgm:pt modelId="{EDDE1581-396A-4B4B-8818-BF6DCE318D44}" type="parTrans" cxnId="{F41A9657-8A5C-4CF3-92C4-71C001ACF8FA}">
      <dgm:prSet/>
      <dgm:spPr/>
      <dgm:t>
        <a:bodyPr/>
        <a:lstStyle/>
        <a:p>
          <a:endParaRPr lang="en-US"/>
        </a:p>
      </dgm:t>
    </dgm:pt>
    <dgm:pt modelId="{25A08C4B-6F8C-44C5-958C-78CE7113BB76}" type="sibTrans" cxnId="{F41A9657-8A5C-4CF3-92C4-71C001ACF8FA}">
      <dgm:prSet/>
      <dgm:spPr/>
      <dgm:t>
        <a:bodyPr/>
        <a:lstStyle/>
        <a:p>
          <a:endParaRPr lang="en-US"/>
        </a:p>
      </dgm:t>
    </dgm:pt>
    <dgm:pt modelId="{A06BD7AE-9A39-484A-97EB-69EF251141E1}">
      <dgm:prSet/>
      <dgm:spPr/>
      <dgm:t>
        <a:bodyPr/>
        <a:lstStyle/>
        <a:p>
          <a:r>
            <a:rPr lang="en-US" dirty="0"/>
            <a:t>Understand psychological research on affirmations and their impact on mindset and behavior.</a:t>
          </a:r>
        </a:p>
      </dgm:t>
    </dgm:pt>
    <dgm:pt modelId="{7CEBA0AC-6213-4C12-BA89-247FD44200CA}" type="parTrans" cxnId="{AC202DE9-CF8B-48D8-8F07-A649A2015B19}">
      <dgm:prSet/>
      <dgm:spPr/>
      <dgm:t>
        <a:bodyPr/>
        <a:lstStyle/>
        <a:p>
          <a:endParaRPr lang="en-US"/>
        </a:p>
      </dgm:t>
    </dgm:pt>
    <dgm:pt modelId="{2C593EC6-F4D2-483C-B42C-1A4EE94A69C0}" type="sibTrans" cxnId="{AC202DE9-CF8B-48D8-8F07-A649A2015B19}">
      <dgm:prSet/>
      <dgm:spPr/>
      <dgm:t>
        <a:bodyPr/>
        <a:lstStyle/>
        <a:p>
          <a:endParaRPr lang="en-US"/>
        </a:p>
      </dgm:t>
    </dgm:pt>
    <dgm:pt modelId="{EC93E7BA-9F69-45BA-94C1-65EB1A970DE3}">
      <dgm:prSet/>
      <dgm:spPr/>
      <dgm:t>
        <a:bodyPr/>
        <a:lstStyle/>
        <a:p>
          <a:r>
            <a:rPr lang="en-US" dirty="0"/>
            <a:t>Craft</a:t>
          </a:r>
        </a:p>
      </dgm:t>
    </dgm:pt>
    <dgm:pt modelId="{5D7AA2A0-9D6D-4BF0-BDAD-68A7D348A414}" type="parTrans" cxnId="{39E375EA-D01F-462B-A9AC-5073CC51F103}">
      <dgm:prSet/>
      <dgm:spPr/>
      <dgm:t>
        <a:bodyPr/>
        <a:lstStyle/>
        <a:p>
          <a:endParaRPr lang="en-US"/>
        </a:p>
      </dgm:t>
    </dgm:pt>
    <dgm:pt modelId="{5506403A-76AB-4CA8-883B-1DC89A7B994B}" type="sibTrans" cxnId="{39E375EA-D01F-462B-A9AC-5073CC51F103}">
      <dgm:prSet/>
      <dgm:spPr/>
      <dgm:t>
        <a:bodyPr/>
        <a:lstStyle/>
        <a:p>
          <a:endParaRPr lang="en-US"/>
        </a:p>
      </dgm:t>
    </dgm:pt>
    <dgm:pt modelId="{49005203-3E40-45D7-84A6-ED178574970A}">
      <dgm:prSet/>
      <dgm:spPr/>
      <dgm:t>
        <a:bodyPr/>
        <a:lstStyle/>
        <a:p>
          <a:r>
            <a:rPr lang="en-US" dirty="0"/>
            <a:t>Participate in hands-on activities: 'I Am' Collage and Affirmation Bookmarks.</a:t>
          </a:r>
        </a:p>
      </dgm:t>
    </dgm:pt>
    <dgm:pt modelId="{A43A6752-3ADA-4A9F-B85A-5164E014D6FA}" type="parTrans" cxnId="{0AA71D30-C021-48B5-8262-B756E2549428}">
      <dgm:prSet/>
      <dgm:spPr/>
      <dgm:t>
        <a:bodyPr/>
        <a:lstStyle/>
        <a:p>
          <a:endParaRPr lang="en-US"/>
        </a:p>
      </dgm:t>
    </dgm:pt>
    <dgm:pt modelId="{1CC64A09-A536-4756-B043-1995B94C8CF0}" type="sibTrans" cxnId="{0AA71D30-C021-48B5-8262-B756E2549428}">
      <dgm:prSet/>
      <dgm:spPr/>
      <dgm:t>
        <a:bodyPr/>
        <a:lstStyle/>
        <a:p>
          <a:endParaRPr lang="en-US"/>
        </a:p>
      </dgm:t>
    </dgm:pt>
    <dgm:pt modelId="{BF66265A-EFB8-470B-9015-C37856715A9A}">
      <dgm:prSet/>
      <dgm:spPr/>
      <dgm:t>
        <a:bodyPr/>
        <a:lstStyle/>
        <a:p>
          <a:r>
            <a:rPr lang="en-US"/>
            <a:t>Learn</a:t>
          </a:r>
        </a:p>
      </dgm:t>
    </dgm:pt>
    <dgm:pt modelId="{19926DDD-F7C7-4832-B9B9-BE02E75DA00C}" type="parTrans" cxnId="{BB3CC759-CECD-4759-AA49-ED51B0CA8D44}">
      <dgm:prSet/>
      <dgm:spPr/>
      <dgm:t>
        <a:bodyPr/>
        <a:lstStyle/>
        <a:p>
          <a:endParaRPr lang="en-US"/>
        </a:p>
      </dgm:t>
    </dgm:pt>
    <dgm:pt modelId="{FCD8FA9D-C626-4F84-A86D-768A9DB2A439}" type="sibTrans" cxnId="{BB3CC759-CECD-4759-AA49-ED51B0CA8D44}">
      <dgm:prSet/>
      <dgm:spPr/>
      <dgm:t>
        <a:bodyPr/>
        <a:lstStyle/>
        <a:p>
          <a:endParaRPr lang="en-US"/>
        </a:p>
      </dgm:t>
    </dgm:pt>
    <dgm:pt modelId="{BA6892A1-534E-48BF-BD75-1C483B4582FB}">
      <dgm:prSet/>
      <dgm:spPr/>
      <dgm:t>
        <a:bodyPr/>
        <a:lstStyle/>
        <a:p>
          <a:r>
            <a:rPr lang="en-US"/>
            <a:t>Learn ways to integrate affirmation art in therapy, peer support, and group settings.</a:t>
          </a:r>
        </a:p>
      </dgm:t>
    </dgm:pt>
    <dgm:pt modelId="{06D68062-3F75-4320-9CC6-A1CC67D3CADE}" type="parTrans" cxnId="{7029F846-A466-49F7-A90B-24A9281FD75A}">
      <dgm:prSet/>
      <dgm:spPr/>
      <dgm:t>
        <a:bodyPr/>
        <a:lstStyle/>
        <a:p>
          <a:endParaRPr lang="en-US"/>
        </a:p>
      </dgm:t>
    </dgm:pt>
    <dgm:pt modelId="{5CB9CF67-A7B7-4DF2-84F6-4FDB07705EC2}" type="sibTrans" cxnId="{7029F846-A466-49F7-A90B-24A9281FD75A}">
      <dgm:prSet/>
      <dgm:spPr/>
      <dgm:t>
        <a:bodyPr/>
        <a:lstStyle/>
        <a:p>
          <a:endParaRPr lang="en-US"/>
        </a:p>
      </dgm:t>
    </dgm:pt>
    <dgm:pt modelId="{B5030973-03EF-4979-BE83-28BB07FAEDAB}" type="pres">
      <dgm:prSet presAssocID="{54F65733-5565-491B-8268-B9B7D17C91CA}" presName="Name0" presStyleCnt="0">
        <dgm:presLayoutVars>
          <dgm:dir/>
          <dgm:animLvl val="lvl"/>
          <dgm:resizeHandles val="exact"/>
        </dgm:presLayoutVars>
      </dgm:prSet>
      <dgm:spPr/>
      <dgm:t>
        <a:bodyPr/>
        <a:lstStyle/>
        <a:p>
          <a:endParaRPr lang="en-US"/>
        </a:p>
      </dgm:t>
    </dgm:pt>
    <dgm:pt modelId="{90B4FE29-56BA-4FEB-B4E8-6BDF1169E1EB}" type="pres">
      <dgm:prSet presAssocID="{04BBD663-895F-4F99-BA62-9493750F3CDE}" presName="linNode" presStyleCnt="0"/>
      <dgm:spPr/>
    </dgm:pt>
    <dgm:pt modelId="{59455136-174D-4B64-9122-3DD0018EC85E}" type="pres">
      <dgm:prSet presAssocID="{04BBD663-895F-4F99-BA62-9493750F3CDE}" presName="parentText" presStyleLbl="alignNode1" presStyleIdx="0" presStyleCnt="4">
        <dgm:presLayoutVars>
          <dgm:chMax val="1"/>
          <dgm:bulletEnabled/>
        </dgm:presLayoutVars>
      </dgm:prSet>
      <dgm:spPr/>
      <dgm:t>
        <a:bodyPr/>
        <a:lstStyle/>
        <a:p>
          <a:endParaRPr lang="en-US"/>
        </a:p>
      </dgm:t>
    </dgm:pt>
    <dgm:pt modelId="{99D87811-414C-4747-B5BB-6AD2F1A59B94}" type="pres">
      <dgm:prSet presAssocID="{04BBD663-895F-4F99-BA62-9493750F3CDE}" presName="descendantText" presStyleLbl="alignAccFollowNode1" presStyleIdx="0" presStyleCnt="4">
        <dgm:presLayoutVars>
          <dgm:bulletEnabled/>
        </dgm:presLayoutVars>
      </dgm:prSet>
      <dgm:spPr/>
      <dgm:t>
        <a:bodyPr/>
        <a:lstStyle/>
        <a:p>
          <a:endParaRPr lang="en-US"/>
        </a:p>
      </dgm:t>
    </dgm:pt>
    <dgm:pt modelId="{8277C2A7-AEFE-4044-8CA6-DC7B58609306}" type="pres">
      <dgm:prSet presAssocID="{E9ED1498-0204-45F3-903D-34290F99B821}" presName="sp" presStyleCnt="0"/>
      <dgm:spPr/>
    </dgm:pt>
    <dgm:pt modelId="{A8FBDEC3-BC82-4733-BA32-49D42260283D}" type="pres">
      <dgm:prSet presAssocID="{7ED8E527-3FDB-4C48-A4E6-0688C31FB2A1}" presName="linNode" presStyleCnt="0"/>
      <dgm:spPr/>
    </dgm:pt>
    <dgm:pt modelId="{56E75B1B-ECA5-45B5-B489-F4B7D691D375}" type="pres">
      <dgm:prSet presAssocID="{7ED8E527-3FDB-4C48-A4E6-0688C31FB2A1}" presName="parentText" presStyleLbl="alignNode1" presStyleIdx="1" presStyleCnt="4">
        <dgm:presLayoutVars>
          <dgm:chMax val="1"/>
          <dgm:bulletEnabled/>
        </dgm:presLayoutVars>
      </dgm:prSet>
      <dgm:spPr/>
      <dgm:t>
        <a:bodyPr/>
        <a:lstStyle/>
        <a:p>
          <a:endParaRPr lang="en-US"/>
        </a:p>
      </dgm:t>
    </dgm:pt>
    <dgm:pt modelId="{6ED31079-B983-40B5-957B-7849036D317A}" type="pres">
      <dgm:prSet presAssocID="{7ED8E527-3FDB-4C48-A4E6-0688C31FB2A1}" presName="descendantText" presStyleLbl="alignAccFollowNode1" presStyleIdx="1" presStyleCnt="4">
        <dgm:presLayoutVars>
          <dgm:bulletEnabled/>
        </dgm:presLayoutVars>
      </dgm:prSet>
      <dgm:spPr/>
      <dgm:t>
        <a:bodyPr/>
        <a:lstStyle/>
        <a:p>
          <a:endParaRPr lang="en-US"/>
        </a:p>
      </dgm:t>
    </dgm:pt>
    <dgm:pt modelId="{1EA42A01-7061-45DD-81F7-4B11ED0C83F8}" type="pres">
      <dgm:prSet presAssocID="{25A08C4B-6F8C-44C5-958C-78CE7113BB76}" presName="sp" presStyleCnt="0"/>
      <dgm:spPr/>
    </dgm:pt>
    <dgm:pt modelId="{F05477EC-2183-4B3E-954E-7CF321B69C0A}" type="pres">
      <dgm:prSet presAssocID="{EC93E7BA-9F69-45BA-94C1-65EB1A970DE3}" presName="linNode" presStyleCnt="0"/>
      <dgm:spPr/>
    </dgm:pt>
    <dgm:pt modelId="{EEDE7DF9-2BE8-4ECB-B534-30A837DF8771}" type="pres">
      <dgm:prSet presAssocID="{EC93E7BA-9F69-45BA-94C1-65EB1A970DE3}" presName="parentText" presStyleLbl="alignNode1" presStyleIdx="2" presStyleCnt="4">
        <dgm:presLayoutVars>
          <dgm:chMax val="1"/>
          <dgm:bulletEnabled/>
        </dgm:presLayoutVars>
      </dgm:prSet>
      <dgm:spPr/>
      <dgm:t>
        <a:bodyPr/>
        <a:lstStyle/>
        <a:p>
          <a:endParaRPr lang="en-US"/>
        </a:p>
      </dgm:t>
    </dgm:pt>
    <dgm:pt modelId="{3473487E-9EF7-4520-8201-9DD9543ED179}" type="pres">
      <dgm:prSet presAssocID="{EC93E7BA-9F69-45BA-94C1-65EB1A970DE3}" presName="descendantText" presStyleLbl="alignAccFollowNode1" presStyleIdx="2" presStyleCnt="4">
        <dgm:presLayoutVars>
          <dgm:bulletEnabled/>
        </dgm:presLayoutVars>
      </dgm:prSet>
      <dgm:spPr/>
      <dgm:t>
        <a:bodyPr/>
        <a:lstStyle/>
        <a:p>
          <a:endParaRPr lang="en-US"/>
        </a:p>
      </dgm:t>
    </dgm:pt>
    <dgm:pt modelId="{9B21370E-FD14-410A-9EAE-7046A9C23580}" type="pres">
      <dgm:prSet presAssocID="{5506403A-76AB-4CA8-883B-1DC89A7B994B}" presName="sp" presStyleCnt="0"/>
      <dgm:spPr/>
    </dgm:pt>
    <dgm:pt modelId="{5651A005-D77E-4DC0-BFE5-AACEF5975A04}" type="pres">
      <dgm:prSet presAssocID="{BF66265A-EFB8-470B-9015-C37856715A9A}" presName="linNode" presStyleCnt="0"/>
      <dgm:spPr/>
    </dgm:pt>
    <dgm:pt modelId="{6581F625-32EF-46C9-BD9E-6171B4FE48E6}" type="pres">
      <dgm:prSet presAssocID="{BF66265A-EFB8-470B-9015-C37856715A9A}" presName="parentText" presStyleLbl="alignNode1" presStyleIdx="3" presStyleCnt="4">
        <dgm:presLayoutVars>
          <dgm:chMax val="1"/>
          <dgm:bulletEnabled/>
        </dgm:presLayoutVars>
      </dgm:prSet>
      <dgm:spPr/>
      <dgm:t>
        <a:bodyPr/>
        <a:lstStyle/>
        <a:p>
          <a:endParaRPr lang="en-US"/>
        </a:p>
      </dgm:t>
    </dgm:pt>
    <dgm:pt modelId="{D5E99E14-5492-4B65-BF23-9FB6EA6DBBCE}" type="pres">
      <dgm:prSet presAssocID="{BF66265A-EFB8-470B-9015-C37856715A9A}" presName="descendantText" presStyleLbl="alignAccFollowNode1" presStyleIdx="3" presStyleCnt="4">
        <dgm:presLayoutVars>
          <dgm:bulletEnabled/>
        </dgm:presLayoutVars>
      </dgm:prSet>
      <dgm:spPr/>
      <dgm:t>
        <a:bodyPr/>
        <a:lstStyle/>
        <a:p>
          <a:endParaRPr lang="en-US"/>
        </a:p>
      </dgm:t>
    </dgm:pt>
  </dgm:ptLst>
  <dgm:cxnLst>
    <dgm:cxn modelId="{7029F846-A466-49F7-A90B-24A9281FD75A}" srcId="{BF66265A-EFB8-470B-9015-C37856715A9A}" destId="{BA6892A1-534E-48BF-BD75-1C483B4582FB}" srcOrd="0" destOrd="0" parTransId="{06D68062-3F75-4320-9CC6-A1CC67D3CADE}" sibTransId="{5CB9CF67-A7B7-4DF2-84F6-4FDB07705EC2}"/>
    <dgm:cxn modelId="{F41A9657-8A5C-4CF3-92C4-71C001ACF8FA}" srcId="{54F65733-5565-491B-8268-B9B7D17C91CA}" destId="{7ED8E527-3FDB-4C48-A4E6-0688C31FB2A1}" srcOrd="1" destOrd="0" parTransId="{EDDE1581-396A-4B4B-8818-BF6DCE318D44}" sibTransId="{25A08C4B-6F8C-44C5-958C-78CE7113BB76}"/>
    <dgm:cxn modelId="{C47CDFE7-ACA5-4CFF-8C3B-CFD217454D6A}" type="presOf" srcId="{BA6892A1-534E-48BF-BD75-1C483B4582FB}" destId="{D5E99E14-5492-4B65-BF23-9FB6EA6DBBCE}" srcOrd="0" destOrd="0" presId="urn:microsoft.com/office/officeart/2016/7/layout/VerticalSolidActionList"/>
    <dgm:cxn modelId="{22623E08-CDAE-4C7B-BA5D-8DD8D8A14E21}" type="presOf" srcId="{54F65733-5565-491B-8268-B9B7D17C91CA}" destId="{B5030973-03EF-4979-BE83-28BB07FAEDAB}" srcOrd="0" destOrd="0" presId="urn:microsoft.com/office/officeart/2016/7/layout/VerticalSolidActionList"/>
    <dgm:cxn modelId="{75D96A47-A0B5-4B10-B559-CF0B49F18951}" srcId="{54F65733-5565-491B-8268-B9B7D17C91CA}" destId="{04BBD663-895F-4F99-BA62-9493750F3CDE}" srcOrd="0" destOrd="0" parTransId="{E809CE6E-F4B7-4CF3-84E8-4768A78857B3}" sibTransId="{E9ED1498-0204-45F3-903D-34290F99B821}"/>
    <dgm:cxn modelId="{CF32B8C5-82E5-4256-8242-DC763F21C932}" type="presOf" srcId="{BF66265A-EFB8-470B-9015-C37856715A9A}" destId="{6581F625-32EF-46C9-BD9E-6171B4FE48E6}" srcOrd="0" destOrd="0" presId="urn:microsoft.com/office/officeart/2016/7/layout/VerticalSolidActionList"/>
    <dgm:cxn modelId="{009F6CEB-FDCF-4688-882B-AFB9F607A5E4}" type="presOf" srcId="{A06BD7AE-9A39-484A-97EB-69EF251141E1}" destId="{6ED31079-B983-40B5-957B-7849036D317A}" srcOrd="0" destOrd="0" presId="urn:microsoft.com/office/officeart/2016/7/layout/VerticalSolidActionList"/>
    <dgm:cxn modelId="{AC202DE9-CF8B-48D8-8F07-A649A2015B19}" srcId="{7ED8E527-3FDB-4C48-A4E6-0688C31FB2A1}" destId="{A06BD7AE-9A39-484A-97EB-69EF251141E1}" srcOrd="0" destOrd="0" parTransId="{7CEBA0AC-6213-4C12-BA89-247FD44200CA}" sibTransId="{2C593EC6-F4D2-483C-B42C-1A4EE94A69C0}"/>
    <dgm:cxn modelId="{39EDA111-0973-4E44-B9B5-34AB1A949110}" type="presOf" srcId="{E62390A5-5CD6-485B-B175-69FD61400439}" destId="{99D87811-414C-4747-B5BB-6AD2F1A59B94}" srcOrd="0" destOrd="0" presId="urn:microsoft.com/office/officeart/2016/7/layout/VerticalSolidActionList"/>
    <dgm:cxn modelId="{0AA71D30-C021-48B5-8262-B756E2549428}" srcId="{EC93E7BA-9F69-45BA-94C1-65EB1A970DE3}" destId="{49005203-3E40-45D7-84A6-ED178574970A}" srcOrd="0" destOrd="0" parTransId="{A43A6752-3ADA-4A9F-B85A-5164E014D6FA}" sibTransId="{1CC64A09-A536-4756-B043-1995B94C8CF0}"/>
    <dgm:cxn modelId="{39E375EA-D01F-462B-A9AC-5073CC51F103}" srcId="{54F65733-5565-491B-8268-B9B7D17C91CA}" destId="{EC93E7BA-9F69-45BA-94C1-65EB1A970DE3}" srcOrd="2" destOrd="0" parTransId="{5D7AA2A0-9D6D-4BF0-BDAD-68A7D348A414}" sibTransId="{5506403A-76AB-4CA8-883B-1DC89A7B994B}"/>
    <dgm:cxn modelId="{C7038368-192F-464F-B05C-9CCE19CD3CF0}" type="presOf" srcId="{EC93E7BA-9F69-45BA-94C1-65EB1A970DE3}" destId="{EEDE7DF9-2BE8-4ECB-B534-30A837DF8771}" srcOrd="0" destOrd="0" presId="urn:microsoft.com/office/officeart/2016/7/layout/VerticalSolidActionList"/>
    <dgm:cxn modelId="{BB3CC759-CECD-4759-AA49-ED51B0CA8D44}" srcId="{54F65733-5565-491B-8268-B9B7D17C91CA}" destId="{BF66265A-EFB8-470B-9015-C37856715A9A}" srcOrd="3" destOrd="0" parTransId="{19926DDD-F7C7-4832-B9B9-BE02E75DA00C}" sibTransId="{FCD8FA9D-C626-4F84-A86D-768A9DB2A439}"/>
    <dgm:cxn modelId="{6E7E99C3-27C4-4A74-BE8C-A782386BECC0}" type="presOf" srcId="{49005203-3E40-45D7-84A6-ED178574970A}" destId="{3473487E-9EF7-4520-8201-9DD9543ED179}" srcOrd="0" destOrd="0" presId="urn:microsoft.com/office/officeart/2016/7/layout/VerticalSolidActionList"/>
    <dgm:cxn modelId="{B25C78A9-DB9C-4454-BC58-5D97626CC58C}" type="presOf" srcId="{04BBD663-895F-4F99-BA62-9493750F3CDE}" destId="{59455136-174D-4B64-9122-3DD0018EC85E}" srcOrd="0" destOrd="0" presId="urn:microsoft.com/office/officeart/2016/7/layout/VerticalSolidActionList"/>
    <dgm:cxn modelId="{7BDC2AB5-3F0B-42DD-A234-05EAD5402A90}" srcId="{04BBD663-895F-4F99-BA62-9493750F3CDE}" destId="{E62390A5-5CD6-485B-B175-69FD61400439}" srcOrd="0" destOrd="0" parTransId="{DDB97712-8079-4A38-8B08-EF1BA14B8195}" sibTransId="{1810494C-0AA2-4DA1-ABE9-E3BF0DE1CBD8}"/>
    <dgm:cxn modelId="{E8BA939B-A71D-4A55-BB3C-7B55FC1C8F91}" type="presOf" srcId="{7ED8E527-3FDB-4C48-A4E6-0688C31FB2A1}" destId="{56E75B1B-ECA5-45B5-B489-F4B7D691D375}" srcOrd="0" destOrd="0" presId="urn:microsoft.com/office/officeart/2016/7/layout/VerticalSolidActionList"/>
    <dgm:cxn modelId="{C776C454-4F22-4586-8CD4-35F66A90EF71}" type="presParOf" srcId="{B5030973-03EF-4979-BE83-28BB07FAEDAB}" destId="{90B4FE29-56BA-4FEB-B4E8-6BDF1169E1EB}" srcOrd="0" destOrd="0" presId="urn:microsoft.com/office/officeart/2016/7/layout/VerticalSolidActionList"/>
    <dgm:cxn modelId="{C157A1BE-B95F-4843-95E5-997ACBF02B64}" type="presParOf" srcId="{90B4FE29-56BA-4FEB-B4E8-6BDF1169E1EB}" destId="{59455136-174D-4B64-9122-3DD0018EC85E}" srcOrd="0" destOrd="0" presId="urn:microsoft.com/office/officeart/2016/7/layout/VerticalSolidActionList"/>
    <dgm:cxn modelId="{C7EF3256-BD1D-4857-8006-43ADA751041D}" type="presParOf" srcId="{90B4FE29-56BA-4FEB-B4E8-6BDF1169E1EB}" destId="{99D87811-414C-4747-B5BB-6AD2F1A59B94}" srcOrd="1" destOrd="0" presId="urn:microsoft.com/office/officeart/2016/7/layout/VerticalSolidActionList"/>
    <dgm:cxn modelId="{8063390A-E96B-4BA3-BDDE-3A29DC987F90}" type="presParOf" srcId="{B5030973-03EF-4979-BE83-28BB07FAEDAB}" destId="{8277C2A7-AEFE-4044-8CA6-DC7B58609306}" srcOrd="1" destOrd="0" presId="urn:microsoft.com/office/officeart/2016/7/layout/VerticalSolidActionList"/>
    <dgm:cxn modelId="{18FFFFDE-F7C3-49C4-875A-39628A61BF27}" type="presParOf" srcId="{B5030973-03EF-4979-BE83-28BB07FAEDAB}" destId="{A8FBDEC3-BC82-4733-BA32-49D42260283D}" srcOrd="2" destOrd="0" presId="urn:microsoft.com/office/officeart/2016/7/layout/VerticalSolidActionList"/>
    <dgm:cxn modelId="{26FBA54D-A00F-428B-A17F-E5D0AE1166D1}" type="presParOf" srcId="{A8FBDEC3-BC82-4733-BA32-49D42260283D}" destId="{56E75B1B-ECA5-45B5-B489-F4B7D691D375}" srcOrd="0" destOrd="0" presId="urn:microsoft.com/office/officeart/2016/7/layout/VerticalSolidActionList"/>
    <dgm:cxn modelId="{187C4661-5240-436E-9399-8DB424270E44}" type="presParOf" srcId="{A8FBDEC3-BC82-4733-BA32-49D42260283D}" destId="{6ED31079-B983-40B5-957B-7849036D317A}" srcOrd="1" destOrd="0" presId="urn:microsoft.com/office/officeart/2016/7/layout/VerticalSolidActionList"/>
    <dgm:cxn modelId="{199C7EA7-8717-4CD3-99BA-55D83306E6B7}" type="presParOf" srcId="{B5030973-03EF-4979-BE83-28BB07FAEDAB}" destId="{1EA42A01-7061-45DD-81F7-4B11ED0C83F8}" srcOrd="3" destOrd="0" presId="urn:microsoft.com/office/officeart/2016/7/layout/VerticalSolidActionList"/>
    <dgm:cxn modelId="{EC2A6F1D-3D96-4F49-B762-CECC0C490E17}" type="presParOf" srcId="{B5030973-03EF-4979-BE83-28BB07FAEDAB}" destId="{F05477EC-2183-4B3E-954E-7CF321B69C0A}" srcOrd="4" destOrd="0" presId="urn:microsoft.com/office/officeart/2016/7/layout/VerticalSolidActionList"/>
    <dgm:cxn modelId="{9BB7F481-5741-46B0-9B38-F1C12B384681}" type="presParOf" srcId="{F05477EC-2183-4B3E-954E-7CF321B69C0A}" destId="{EEDE7DF9-2BE8-4ECB-B534-30A837DF8771}" srcOrd="0" destOrd="0" presId="urn:microsoft.com/office/officeart/2016/7/layout/VerticalSolidActionList"/>
    <dgm:cxn modelId="{24A82683-42F9-4220-82CB-9EB41B42338A}" type="presParOf" srcId="{F05477EC-2183-4B3E-954E-7CF321B69C0A}" destId="{3473487E-9EF7-4520-8201-9DD9543ED179}" srcOrd="1" destOrd="0" presId="urn:microsoft.com/office/officeart/2016/7/layout/VerticalSolidActionList"/>
    <dgm:cxn modelId="{E078DE81-F6A9-43AF-91C0-1B5649660232}" type="presParOf" srcId="{B5030973-03EF-4979-BE83-28BB07FAEDAB}" destId="{9B21370E-FD14-410A-9EAE-7046A9C23580}" srcOrd="5" destOrd="0" presId="urn:microsoft.com/office/officeart/2016/7/layout/VerticalSolidActionList"/>
    <dgm:cxn modelId="{0AA5D79F-1EB5-4730-BAE0-58BCDDD1A54A}" type="presParOf" srcId="{B5030973-03EF-4979-BE83-28BB07FAEDAB}" destId="{5651A005-D77E-4DC0-BFE5-AACEF5975A04}" srcOrd="6" destOrd="0" presId="urn:microsoft.com/office/officeart/2016/7/layout/VerticalSolidActionList"/>
    <dgm:cxn modelId="{64023969-844B-4431-8131-989B4F698344}" type="presParOf" srcId="{5651A005-D77E-4DC0-BFE5-AACEF5975A04}" destId="{6581F625-32EF-46C9-BD9E-6171B4FE48E6}" srcOrd="0" destOrd="0" presId="urn:microsoft.com/office/officeart/2016/7/layout/VerticalSolidActionList"/>
    <dgm:cxn modelId="{13AA00B2-0220-43FE-9C39-8F1C7355FD71}" type="presParOf" srcId="{5651A005-D77E-4DC0-BFE5-AACEF5975A04}" destId="{D5E99E14-5492-4B65-BF23-9FB6EA6DBBCE}"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CF2D6-477E-443F-8DBE-7F49F6A316B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03E6058-8834-462A-AAF6-A6A62EEA2903}">
      <dgm:prSet/>
      <dgm:spPr/>
      <dgm:t>
        <a:bodyPr/>
        <a:lstStyle/>
        <a:p>
          <a:pPr>
            <a:lnSpc>
              <a:spcPct val="100000"/>
            </a:lnSpc>
          </a:pPr>
          <a:r>
            <a:rPr lang="en-US" b="0" i="0" baseline="0" dirty="0"/>
            <a:t>Affirmations </a:t>
          </a:r>
          <a:r>
            <a:rPr lang="en-US" b="1" i="0" baseline="0" dirty="0"/>
            <a:t>light up reward-related brain areas</a:t>
          </a:r>
          <a:r>
            <a:rPr lang="en-US" b="0" i="0" baseline="0" dirty="0"/>
            <a:t>, particularly the </a:t>
          </a:r>
          <a:r>
            <a:rPr lang="en-US" b="1" i="0" baseline="0" dirty="0"/>
            <a:t>ventral striatum</a:t>
          </a:r>
          <a:r>
            <a:rPr lang="en-US" b="0" i="0" baseline="0" dirty="0"/>
            <a:t> and </a:t>
          </a:r>
          <a:r>
            <a:rPr lang="en-US" b="1" i="0" baseline="0" dirty="0"/>
            <a:t>ventromedial prefrontal cortex (</a:t>
          </a:r>
          <a:r>
            <a:rPr lang="en-US" b="1" i="0" baseline="0" dirty="0" err="1"/>
            <a:t>vmPFC</a:t>
          </a:r>
          <a:r>
            <a:rPr lang="en-US" b="1" i="0" baseline="0" dirty="0"/>
            <a:t>)</a:t>
          </a:r>
          <a:r>
            <a:rPr lang="en-US" b="0" i="0" baseline="0" dirty="0"/>
            <a:t>—regions involved in valuation and self-processing (Dutcher &amp; Creswell, 2020).</a:t>
          </a:r>
          <a:endParaRPr lang="en-US" dirty="0"/>
        </a:p>
      </dgm:t>
    </dgm:pt>
    <dgm:pt modelId="{18E29301-4420-4D96-BAD0-D59038881EB8}" type="parTrans" cxnId="{D8917D1D-E32D-4A19-9489-3F7C4FD83FD3}">
      <dgm:prSet/>
      <dgm:spPr/>
      <dgm:t>
        <a:bodyPr/>
        <a:lstStyle/>
        <a:p>
          <a:endParaRPr lang="en-US"/>
        </a:p>
      </dgm:t>
    </dgm:pt>
    <dgm:pt modelId="{777752E9-1F9B-4EA3-A97B-F879BE192CB6}" type="sibTrans" cxnId="{D8917D1D-E32D-4A19-9489-3F7C4FD83FD3}">
      <dgm:prSet/>
      <dgm:spPr/>
      <dgm:t>
        <a:bodyPr/>
        <a:lstStyle/>
        <a:p>
          <a:endParaRPr lang="en-US"/>
        </a:p>
      </dgm:t>
    </dgm:pt>
    <dgm:pt modelId="{0A0AF2E5-9E99-4E43-BF8F-A060D41C0D9B}">
      <dgm:prSet/>
      <dgm:spPr/>
      <dgm:t>
        <a:bodyPr/>
        <a:lstStyle/>
        <a:p>
          <a:pPr>
            <a:lnSpc>
              <a:spcPct val="100000"/>
            </a:lnSpc>
          </a:pPr>
          <a:r>
            <a:rPr lang="en-US" b="0" i="0" baseline="0" dirty="0"/>
            <a:t>They </a:t>
          </a:r>
          <a:r>
            <a:rPr lang="en-US" b="1" i="0" baseline="0" dirty="0"/>
            <a:t>decrease threat sensitivity</a:t>
          </a:r>
          <a:r>
            <a:rPr lang="en-US" b="0" i="0" baseline="0" dirty="0"/>
            <a:t> by increasing connectivity between reward networks and lowering activity in the </a:t>
          </a:r>
          <a:r>
            <a:rPr lang="en-US" b="1" i="0" baseline="0" dirty="0"/>
            <a:t>anterior insula</a:t>
          </a:r>
          <a:r>
            <a:rPr lang="en-US" b="0" i="0" baseline="0" dirty="0"/>
            <a:t>, helping to dampen stress responses (Dutcher &amp; Creswell, 2020).</a:t>
          </a:r>
          <a:endParaRPr lang="en-US" dirty="0"/>
        </a:p>
      </dgm:t>
    </dgm:pt>
    <dgm:pt modelId="{A5F7C5D1-AC60-47F1-9673-439D613AFA07}" type="parTrans" cxnId="{594C0AC6-1218-4505-A466-5A5D2643407E}">
      <dgm:prSet/>
      <dgm:spPr/>
      <dgm:t>
        <a:bodyPr/>
        <a:lstStyle/>
        <a:p>
          <a:endParaRPr lang="en-US"/>
        </a:p>
      </dgm:t>
    </dgm:pt>
    <dgm:pt modelId="{744446AF-7757-4A86-B265-A729F502DB9B}" type="sibTrans" cxnId="{594C0AC6-1218-4505-A466-5A5D2643407E}">
      <dgm:prSet/>
      <dgm:spPr/>
      <dgm:t>
        <a:bodyPr/>
        <a:lstStyle/>
        <a:p>
          <a:endParaRPr lang="en-US"/>
        </a:p>
      </dgm:t>
    </dgm:pt>
    <dgm:pt modelId="{A9D03C41-25BC-4882-93CB-24CEAC69E60E}">
      <dgm:prSet/>
      <dgm:spPr/>
      <dgm:t>
        <a:bodyPr/>
        <a:lstStyle/>
        <a:p>
          <a:pPr>
            <a:lnSpc>
              <a:spcPct val="100000"/>
            </a:lnSpc>
          </a:pPr>
          <a:r>
            <a:rPr lang="en-US" b="0" i="0" baseline="0"/>
            <a:t>Recent findings confirm that activation of self-processing and reward circuits through affirmations is associated with enhanced emotional regulation and improved recovery outcomes (Tiwari et al., 2025).</a:t>
          </a:r>
          <a:endParaRPr lang="en-US"/>
        </a:p>
      </dgm:t>
    </dgm:pt>
    <dgm:pt modelId="{9AE02A1B-220F-4119-847B-EFC7A820715D}" type="parTrans" cxnId="{C725B9EF-5CBE-4F6F-AE99-D80937B6CFAC}">
      <dgm:prSet/>
      <dgm:spPr/>
      <dgm:t>
        <a:bodyPr/>
        <a:lstStyle/>
        <a:p>
          <a:endParaRPr lang="en-US"/>
        </a:p>
      </dgm:t>
    </dgm:pt>
    <dgm:pt modelId="{0AF7F9D0-1254-4DA4-A3AC-9DC23B92CAEF}" type="sibTrans" cxnId="{C725B9EF-5CBE-4F6F-AE99-D80937B6CFAC}">
      <dgm:prSet/>
      <dgm:spPr/>
      <dgm:t>
        <a:bodyPr/>
        <a:lstStyle/>
        <a:p>
          <a:endParaRPr lang="en-US"/>
        </a:p>
      </dgm:t>
    </dgm:pt>
    <dgm:pt modelId="{5F3AF33D-AAE4-4238-B61A-C84C4EB42D36}" type="pres">
      <dgm:prSet presAssocID="{886CF2D6-477E-443F-8DBE-7F49F6A316BF}" presName="root" presStyleCnt="0">
        <dgm:presLayoutVars>
          <dgm:dir/>
          <dgm:resizeHandles val="exact"/>
        </dgm:presLayoutVars>
      </dgm:prSet>
      <dgm:spPr/>
      <dgm:t>
        <a:bodyPr/>
        <a:lstStyle/>
        <a:p>
          <a:endParaRPr lang="en-US"/>
        </a:p>
      </dgm:t>
    </dgm:pt>
    <dgm:pt modelId="{C10A52E5-C9D5-4F79-BF8D-83DA20E17862}" type="pres">
      <dgm:prSet presAssocID="{303E6058-8834-462A-AAF6-A6A62EEA2903}" presName="compNode" presStyleCnt="0"/>
      <dgm:spPr/>
    </dgm:pt>
    <dgm:pt modelId="{532AD97D-735E-4ACB-AE87-015C2B58EC99}" type="pres">
      <dgm:prSet presAssocID="{303E6058-8834-462A-AAF6-A6A62EEA29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Brain"/>
        </a:ext>
      </dgm:extLst>
    </dgm:pt>
    <dgm:pt modelId="{0AD59D3D-0CF2-4D5D-9F61-CB8EF2DB2907}" type="pres">
      <dgm:prSet presAssocID="{303E6058-8834-462A-AAF6-A6A62EEA2903}" presName="spaceRect" presStyleCnt="0"/>
      <dgm:spPr/>
    </dgm:pt>
    <dgm:pt modelId="{92570C2A-7B58-4062-80D7-554E16239BD6}" type="pres">
      <dgm:prSet presAssocID="{303E6058-8834-462A-AAF6-A6A62EEA2903}" presName="textRect" presStyleLbl="revTx" presStyleIdx="0" presStyleCnt="3">
        <dgm:presLayoutVars>
          <dgm:chMax val="1"/>
          <dgm:chPref val="1"/>
        </dgm:presLayoutVars>
      </dgm:prSet>
      <dgm:spPr/>
      <dgm:t>
        <a:bodyPr/>
        <a:lstStyle/>
        <a:p>
          <a:endParaRPr lang="en-US"/>
        </a:p>
      </dgm:t>
    </dgm:pt>
    <dgm:pt modelId="{454FF0AA-7E64-42F3-85CC-C96BC4E35031}" type="pres">
      <dgm:prSet presAssocID="{777752E9-1F9B-4EA3-A97B-F879BE192CB6}" presName="sibTrans" presStyleCnt="0"/>
      <dgm:spPr/>
    </dgm:pt>
    <dgm:pt modelId="{311949DB-F054-4ABB-BA94-C1B0BCE10B17}" type="pres">
      <dgm:prSet presAssocID="{0A0AF2E5-9E99-4E43-BF8F-A060D41C0D9B}" presName="compNode" presStyleCnt="0"/>
      <dgm:spPr/>
    </dgm:pt>
    <dgm:pt modelId="{7BFDF23F-E340-4610-8BA4-2A02BAC669C6}" type="pres">
      <dgm:prSet presAssocID="{0A0AF2E5-9E99-4E43-BF8F-A060D41C0D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7FF8BCF1-85E5-4AE1-B725-3E6853D8E295}" type="pres">
      <dgm:prSet presAssocID="{0A0AF2E5-9E99-4E43-BF8F-A060D41C0D9B}" presName="spaceRect" presStyleCnt="0"/>
      <dgm:spPr/>
    </dgm:pt>
    <dgm:pt modelId="{AEBF0178-493A-46A7-B9E2-421E025250CB}" type="pres">
      <dgm:prSet presAssocID="{0A0AF2E5-9E99-4E43-BF8F-A060D41C0D9B}" presName="textRect" presStyleLbl="revTx" presStyleIdx="1" presStyleCnt="3">
        <dgm:presLayoutVars>
          <dgm:chMax val="1"/>
          <dgm:chPref val="1"/>
        </dgm:presLayoutVars>
      </dgm:prSet>
      <dgm:spPr/>
      <dgm:t>
        <a:bodyPr/>
        <a:lstStyle/>
        <a:p>
          <a:endParaRPr lang="en-US"/>
        </a:p>
      </dgm:t>
    </dgm:pt>
    <dgm:pt modelId="{60CB33FB-9039-463A-86E7-68CD12C855D8}" type="pres">
      <dgm:prSet presAssocID="{744446AF-7757-4A86-B265-A729F502DB9B}" presName="sibTrans" presStyleCnt="0"/>
      <dgm:spPr/>
    </dgm:pt>
    <dgm:pt modelId="{2A72456F-C108-46B6-9D06-7A3F929E02C1}" type="pres">
      <dgm:prSet presAssocID="{A9D03C41-25BC-4882-93CB-24CEAC69E60E}" presName="compNode" presStyleCnt="0"/>
      <dgm:spPr/>
    </dgm:pt>
    <dgm:pt modelId="{3C5B552E-E60A-46BF-9DE3-1D7274B487F8}" type="pres">
      <dgm:prSet presAssocID="{A9D03C41-25BC-4882-93CB-24CEAC69E6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CFC4848B-0875-4473-B9AB-0EF165EB67F5}" type="pres">
      <dgm:prSet presAssocID="{A9D03C41-25BC-4882-93CB-24CEAC69E60E}" presName="spaceRect" presStyleCnt="0"/>
      <dgm:spPr/>
    </dgm:pt>
    <dgm:pt modelId="{FB04389F-F7FA-4382-99E6-5E54BEED5D58}" type="pres">
      <dgm:prSet presAssocID="{A9D03C41-25BC-4882-93CB-24CEAC69E60E}" presName="textRect" presStyleLbl="revTx" presStyleIdx="2" presStyleCnt="3">
        <dgm:presLayoutVars>
          <dgm:chMax val="1"/>
          <dgm:chPref val="1"/>
        </dgm:presLayoutVars>
      </dgm:prSet>
      <dgm:spPr/>
      <dgm:t>
        <a:bodyPr/>
        <a:lstStyle/>
        <a:p>
          <a:endParaRPr lang="en-US"/>
        </a:p>
      </dgm:t>
    </dgm:pt>
  </dgm:ptLst>
  <dgm:cxnLst>
    <dgm:cxn modelId="{03D89293-943E-49D9-989C-14A12F87D69D}" type="presOf" srcId="{A9D03C41-25BC-4882-93CB-24CEAC69E60E}" destId="{FB04389F-F7FA-4382-99E6-5E54BEED5D58}" srcOrd="0" destOrd="0" presId="urn:microsoft.com/office/officeart/2018/2/layout/IconLabelList"/>
    <dgm:cxn modelId="{D8917D1D-E32D-4A19-9489-3F7C4FD83FD3}" srcId="{886CF2D6-477E-443F-8DBE-7F49F6A316BF}" destId="{303E6058-8834-462A-AAF6-A6A62EEA2903}" srcOrd="0" destOrd="0" parTransId="{18E29301-4420-4D96-BAD0-D59038881EB8}" sibTransId="{777752E9-1F9B-4EA3-A97B-F879BE192CB6}"/>
    <dgm:cxn modelId="{2BD0AD56-D128-42B9-9EE1-6A41CDD1F45B}" type="presOf" srcId="{0A0AF2E5-9E99-4E43-BF8F-A060D41C0D9B}" destId="{AEBF0178-493A-46A7-B9E2-421E025250CB}" srcOrd="0" destOrd="0" presId="urn:microsoft.com/office/officeart/2018/2/layout/IconLabelList"/>
    <dgm:cxn modelId="{C725B9EF-5CBE-4F6F-AE99-D80937B6CFAC}" srcId="{886CF2D6-477E-443F-8DBE-7F49F6A316BF}" destId="{A9D03C41-25BC-4882-93CB-24CEAC69E60E}" srcOrd="2" destOrd="0" parTransId="{9AE02A1B-220F-4119-847B-EFC7A820715D}" sibTransId="{0AF7F9D0-1254-4DA4-A3AC-9DC23B92CAEF}"/>
    <dgm:cxn modelId="{27C088E6-954B-4387-BCEE-32C216622938}" type="presOf" srcId="{303E6058-8834-462A-AAF6-A6A62EEA2903}" destId="{92570C2A-7B58-4062-80D7-554E16239BD6}" srcOrd="0" destOrd="0" presId="urn:microsoft.com/office/officeart/2018/2/layout/IconLabelList"/>
    <dgm:cxn modelId="{594C0AC6-1218-4505-A466-5A5D2643407E}" srcId="{886CF2D6-477E-443F-8DBE-7F49F6A316BF}" destId="{0A0AF2E5-9E99-4E43-BF8F-A060D41C0D9B}" srcOrd="1" destOrd="0" parTransId="{A5F7C5D1-AC60-47F1-9673-439D613AFA07}" sibTransId="{744446AF-7757-4A86-B265-A729F502DB9B}"/>
    <dgm:cxn modelId="{2AF7A367-E12E-40E9-9368-66A407923031}" type="presOf" srcId="{886CF2D6-477E-443F-8DBE-7F49F6A316BF}" destId="{5F3AF33D-AAE4-4238-B61A-C84C4EB42D36}" srcOrd="0" destOrd="0" presId="urn:microsoft.com/office/officeart/2018/2/layout/IconLabelList"/>
    <dgm:cxn modelId="{5A54C250-6FFC-46F2-BFA4-12C4120160D2}" type="presParOf" srcId="{5F3AF33D-AAE4-4238-B61A-C84C4EB42D36}" destId="{C10A52E5-C9D5-4F79-BF8D-83DA20E17862}" srcOrd="0" destOrd="0" presId="urn:microsoft.com/office/officeart/2018/2/layout/IconLabelList"/>
    <dgm:cxn modelId="{9554E28A-567B-4752-8E67-3B6EDD7EAC8A}" type="presParOf" srcId="{C10A52E5-C9D5-4F79-BF8D-83DA20E17862}" destId="{532AD97D-735E-4ACB-AE87-015C2B58EC99}" srcOrd="0" destOrd="0" presId="urn:microsoft.com/office/officeart/2018/2/layout/IconLabelList"/>
    <dgm:cxn modelId="{F3420F74-B5C0-421B-BDB4-8F9AD5143D03}" type="presParOf" srcId="{C10A52E5-C9D5-4F79-BF8D-83DA20E17862}" destId="{0AD59D3D-0CF2-4D5D-9F61-CB8EF2DB2907}" srcOrd="1" destOrd="0" presId="urn:microsoft.com/office/officeart/2018/2/layout/IconLabelList"/>
    <dgm:cxn modelId="{7E6C36B6-2DC9-4B1D-8973-D3F40A3BEFB6}" type="presParOf" srcId="{C10A52E5-C9D5-4F79-BF8D-83DA20E17862}" destId="{92570C2A-7B58-4062-80D7-554E16239BD6}" srcOrd="2" destOrd="0" presId="urn:microsoft.com/office/officeart/2018/2/layout/IconLabelList"/>
    <dgm:cxn modelId="{D6E18450-4CBE-451F-B657-8DF53DA0B327}" type="presParOf" srcId="{5F3AF33D-AAE4-4238-B61A-C84C4EB42D36}" destId="{454FF0AA-7E64-42F3-85CC-C96BC4E35031}" srcOrd="1" destOrd="0" presId="urn:microsoft.com/office/officeart/2018/2/layout/IconLabelList"/>
    <dgm:cxn modelId="{8858FA1E-518F-4248-AF8B-85A8ABB5A202}" type="presParOf" srcId="{5F3AF33D-AAE4-4238-B61A-C84C4EB42D36}" destId="{311949DB-F054-4ABB-BA94-C1B0BCE10B17}" srcOrd="2" destOrd="0" presId="urn:microsoft.com/office/officeart/2018/2/layout/IconLabelList"/>
    <dgm:cxn modelId="{F289E318-1F78-4B18-9F63-CD4D965EAEBA}" type="presParOf" srcId="{311949DB-F054-4ABB-BA94-C1B0BCE10B17}" destId="{7BFDF23F-E340-4610-8BA4-2A02BAC669C6}" srcOrd="0" destOrd="0" presId="urn:microsoft.com/office/officeart/2018/2/layout/IconLabelList"/>
    <dgm:cxn modelId="{CD869728-159A-4F5F-A0FB-B306490F8BA0}" type="presParOf" srcId="{311949DB-F054-4ABB-BA94-C1B0BCE10B17}" destId="{7FF8BCF1-85E5-4AE1-B725-3E6853D8E295}" srcOrd="1" destOrd="0" presId="urn:microsoft.com/office/officeart/2018/2/layout/IconLabelList"/>
    <dgm:cxn modelId="{DEFA7518-E1CB-4AFA-BC3A-AC7566C177CE}" type="presParOf" srcId="{311949DB-F054-4ABB-BA94-C1B0BCE10B17}" destId="{AEBF0178-493A-46A7-B9E2-421E025250CB}" srcOrd="2" destOrd="0" presId="urn:microsoft.com/office/officeart/2018/2/layout/IconLabelList"/>
    <dgm:cxn modelId="{4D5BFAA9-3101-48FE-B9FD-D3A70C95DCD4}" type="presParOf" srcId="{5F3AF33D-AAE4-4238-B61A-C84C4EB42D36}" destId="{60CB33FB-9039-463A-86E7-68CD12C855D8}" srcOrd="3" destOrd="0" presId="urn:microsoft.com/office/officeart/2018/2/layout/IconLabelList"/>
    <dgm:cxn modelId="{366E0059-B828-40C7-ACBC-00B6FE27EF44}" type="presParOf" srcId="{5F3AF33D-AAE4-4238-B61A-C84C4EB42D36}" destId="{2A72456F-C108-46B6-9D06-7A3F929E02C1}" srcOrd="4" destOrd="0" presId="urn:microsoft.com/office/officeart/2018/2/layout/IconLabelList"/>
    <dgm:cxn modelId="{DFFF74C0-1ABD-42DD-BA13-C0AC33D6D227}" type="presParOf" srcId="{2A72456F-C108-46B6-9D06-7A3F929E02C1}" destId="{3C5B552E-E60A-46BF-9DE3-1D7274B487F8}" srcOrd="0" destOrd="0" presId="urn:microsoft.com/office/officeart/2018/2/layout/IconLabelList"/>
    <dgm:cxn modelId="{D30E33D5-DC6E-470D-BD93-BE52E18CDD65}" type="presParOf" srcId="{2A72456F-C108-46B6-9D06-7A3F929E02C1}" destId="{CFC4848B-0875-4473-B9AB-0EF165EB67F5}" srcOrd="1" destOrd="0" presId="urn:microsoft.com/office/officeart/2018/2/layout/IconLabelList"/>
    <dgm:cxn modelId="{0286B855-63C9-4891-85E6-9E8E1EE41A64}" type="presParOf" srcId="{2A72456F-C108-46B6-9D06-7A3F929E02C1}" destId="{FB04389F-F7FA-4382-99E6-5E54BEED5D5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0C3A55-7492-41AF-9226-E6F82940CA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1564CF-6089-478C-8E9C-1891AB202A3B}">
      <dgm:prSet custT="1"/>
      <dgm:spPr/>
      <dgm:t>
        <a:bodyPr/>
        <a:lstStyle/>
        <a:p>
          <a:pPr>
            <a:lnSpc>
              <a:spcPct val="100000"/>
            </a:lnSpc>
          </a:pPr>
          <a:r>
            <a:rPr lang="en-US" sz="1200" dirty="0"/>
            <a:t>Use simple, believable, present-tense statements: Short, easy-to-remember phrases signal to the brain that the statement is already true, strengthening positive neural pathways.</a:t>
          </a:r>
        </a:p>
      </dgm:t>
    </dgm:pt>
    <dgm:pt modelId="{158FAEEA-B1B7-46CC-8D65-4065FDA15835}" type="parTrans" cxnId="{31DAEBCA-15DE-44B1-87AD-F191F0E1D74B}">
      <dgm:prSet/>
      <dgm:spPr/>
      <dgm:t>
        <a:bodyPr/>
        <a:lstStyle/>
        <a:p>
          <a:endParaRPr lang="en-US"/>
        </a:p>
      </dgm:t>
    </dgm:pt>
    <dgm:pt modelId="{3384E8A2-FDFA-4DEE-BA98-DA9C61776ED1}" type="sibTrans" cxnId="{31DAEBCA-15DE-44B1-87AD-F191F0E1D74B}">
      <dgm:prSet/>
      <dgm:spPr/>
      <dgm:t>
        <a:bodyPr/>
        <a:lstStyle/>
        <a:p>
          <a:endParaRPr lang="en-US"/>
        </a:p>
      </dgm:t>
    </dgm:pt>
    <dgm:pt modelId="{FBCBDF87-7493-4754-A964-B8519628DE43}">
      <dgm:prSet/>
      <dgm:spPr/>
      <dgm:t>
        <a:bodyPr/>
        <a:lstStyle/>
        <a:p>
          <a:pPr>
            <a:lnSpc>
              <a:spcPct val="100000"/>
            </a:lnSpc>
          </a:pPr>
          <a:r>
            <a:rPr lang="en-US" dirty="0"/>
            <a:t>Frame in positive language aligned with personal values: Focus on what you want to achieve, not what to avoid, ensuring affirmations resonate deeply.</a:t>
          </a:r>
        </a:p>
      </dgm:t>
    </dgm:pt>
    <dgm:pt modelId="{FF75558C-CA69-4A7A-A0A7-1C753EB2C632}" type="parTrans" cxnId="{98A92E45-345C-478B-82C1-F7497CB1ECDC}">
      <dgm:prSet/>
      <dgm:spPr/>
      <dgm:t>
        <a:bodyPr/>
        <a:lstStyle/>
        <a:p>
          <a:endParaRPr lang="en-US"/>
        </a:p>
      </dgm:t>
    </dgm:pt>
    <dgm:pt modelId="{5F94E6DF-C0D2-43AD-968F-89F0FA2EB6E3}" type="sibTrans" cxnId="{98A92E45-345C-478B-82C1-F7497CB1ECDC}">
      <dgm:prSet/>
      <dgm:spPr/>
      <dgm:t>
        <a:bodyPr/>
        <a:lstStyle/>
        <a:p>
          <a:endParaRPr lang="en-US"/>
        </a:p>
      </dgm:t>
    </dgm:pt>
    <dgm:pt modelId="{707CA23A-3DE5-4698-87E4-43CA0676C6A4}">
      <dgm:prSet/>
      <dgm:spPr/>
      <dgm:t>
        <a:bodyPr/>
        <a:lstStyle/>
        <a:p>
          <a:pPr>
            <a:lnSpc>
              <a:spcPct val="100000"/>
            </a:lnSpc>
          </a:pPr>
          <a:r>
            <a:rPr lang="en-US"/>
            <a:t>Practice daily in a relaxed state: Integrate affirmations into calm moments, like morning routines or before sleep, for better absorption.</a:t>
          </a:r>
        </a:p>
      </dgm:t>
    </dgm:pt>
    <dgm:pt modelId="{550A1F98-0330-48A0-8C5E-A3A40937AEEF}" type="parTrans" cxnId="{E1CA90CF-218A-4D96-9171-94DF0657F365}">
      <dgm:prSet/>
      <dgm:spPr/>
      <dgm:t>
        <a:bodyPr/>
        <a:lstStyle/>
        <a:p>
          <a:endParaRPr lang="en-US"/>
        </a:p>
      </dgm:t>
    </dgm:pt>
    <dgm:pt modelId="{1321BB9E-BFE0-4344-8D6D-60BE13DC41E6}" type="sibTrans" cxnId="{E1CA90CF-218A-4D96-9171-94DF0657F365}">
      <dgm:prSet/>
      <dgm:spPr/>
      <dgm:t>
        <a:bodyPr/>
        <a:lstStyle/>
        <a:p>
          <a:endParaRPr lang="en-US"/>
        </a:p>
      </dgm:t>
    </dgm:pt>
    <dgm:pt modelId="{16478A25-A331-45AE-A84E-3BA429EE478E}">
      <dgm:prSet/>
      <dgm:spPr/>
      <dgm:t>
        <a:bodyPr/>
        <a:lstStyle/>
        <a:p>
          <a:pPr>
            <a:lnSpc>
              <a:spcPct val="100000"/>
            </a:lnSpc>
          </a:pPr>
          <a:r>
            <a:rPr lang="en-US"/>
            <a:t>Use reminders like sticky notes, journal prompts, or art displays: Surround yourself with visual cues that make affirmations part of daily life.</a:t>
          </a:r>
        </a:p>
      </dgm:t>
    </dgm:pt>
    <dgm:pt modelId="{B5A62524-2FB6-41B2-9BD0-CA78FC843A12}" type="parTrans" cxnId="{4A805465-8B2D-448C-87C1-89E99F2B3D2B}">
      <dgm:prSet/>
      <dgm:spPr/>
      <dgm:t>
        <a:bodyPr/>
        <a:lstStyle/>
        <a:p>
          <a:endParaRPr lang="en-US"/>
        </a:p>
      </dgm:t>
    </dgm:pt>
    <dgm:pt modelId="{EBE70F04-3FB4-46E2-9087-54FBBE6A00D1}" type="sibTrans" cxnId="{4A805465-8B2D-448C-87C1-89E99F2B3D2B}">
      <dgm:prSet/>
      <dgm:spPr/>
      <dgm:t>
        <a:bodyPr/>
        <a:lstStyle/>
        <a:p>
          <a:endParaRPr lang="en-US"/>
        </a:p>
      </dgm:t>
    </dgm:pt>
    <dgm:pt modelId="{4B064ECF-1B79-47FC-8DC3-CFBFF7A2FDD8}" type="pres">
      <dgm:prSet presAssocID="{720C3A55-7492-41AF-9226-E6F82940CA4A}" presName="root" presStyleCnt="0">
        <dgm:presLayoutVars>
          <dgm:dir/>
          <dgm:resizeHandles val="exact"/>
        </dgm:presLayoutVars>
      </dgm:prSet>
      <dgm:spPr/>
      <dgm:t>
        <a:bodyPr/>
        <a:lstStyle/>
        <a:p>
          <a:endParaRPr lang="en-US"/>
        </a:p>
      </dgm:t>
    </dgm:pt>
    <dgm:pt modelId="{47D3202A-E70C-4351-995D-56521A76C74D}" type="pres">
      <dgm:prSet presAssocID="{3F1564CF-6089-478C-8E9C-1891AB202A3B}" presName="compNode" presStyleCnt="0"/>
      <dgm:spPr/>
    </dgm:pt>
    <dgm:pt modelId="{41DAAD9F-405A-4078-88A3-EC1DBAF97478}" type="pres">
      <dgm:prSet presAssocID="{3F1564CF-6089-478C-8E9C-1891AB202A3B}" presName="bgRect" presStyleLbl="bgShp" presStyleIdx="0" presStyleCnt="4"/>
      <dgm:spPr/>
    </dgm:pt>
    <dgm:pt modelId="{DEF08006-CB95-4118-8A3D-D515D8057AC4}" type="pres">
      <dgm:prSet presAssocID="{3F1564CF-6089-478C-8E9C-1891AB202A3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Whale"/>
        </a:ext>
      </dgm:extLst>
    </dgm:pt>
    <dgm:pt modelId="{2D7D67EF-B860-425C-99ED-368D4FFAADF4}" type="pres">
      <dgm:prSet presAssocID="{3F1564CF-6089-478C-8E9C-1891AB202A3B}" presName="spaceRect" presStyleCnt="0"/>
      <dgm:spPr/>
    </dgm:pt>
    <dgm:pt modelId="{EFE950A8-EA65-43C2-8A06-6AE20AEDA618}" type="pres">
      <dgm:prSet presAssocID="{3F1564CF-6089-478C-8E9C-1891AB202A3B}" presName="parTx" presStyleLbl="revTx" presStyleIdx="0" presStyleCnt="4">
        <dgm:presLayoutVars>
          <dgm:chMax val="0"/>
          <dgm:chPref val="0"/>
        </dgm:presLayoutVars>
      </dgm:prSet>
      <dgm:spPr/>
      <dgm:t>
        <a:bodyPr/>
        <a:lstStyle/>
        <a:p>
          <a:endParaRPr lang="en-US"/>
        </a:p>
      </dgm:t>
    </dgm:pt>
    <dgm:pt modelId="{C2CDECAC-DB6F-43A7-B910-38CF186BE819}" type="pres">
      <dgm:prSet presAssocID="{3384E8A2-FDFA-4DEE-BA98-DA9C61776ED1}" presName="sibTrans" presStyleCnt="0"/>
      <dgm:spPr/>
    </dgm:pt>
    <dgm:pt modelId="{B930C9D2-89C3-417A-AC3C-AEAB76607B40}" type="pres">
      <dgm:prSet presAssocID="{FBCBDF87-7493-4754-A964-B8519628DE43}" presName="compNode" presStyleCnt="0"/>
      <dgm:spPr/>
    </dgm:pt>
    <dgm:pt modelId="{35B122DA-2905-43DF-930F-83BA3780839F}" type="pres">
      <dgm:prSet presAssocID="{FBCBDF87-7493-4754-A964-B8519628DE43}" presName="bgRect" presStyleLbl="bgShp" presStyleIdx="1" presStyleCnt="4"/>
      <dgm:spPr/>
    </dgm:pt>
    <dgm:pt modelId="{E94FBFCF-0FF9-4A40-87C0-FEAF104291CB}" type="pres">
      <dgm:prSet presAssocID="{FBCBDF87-7493-4754-A964-B8519628DE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4150F1F1-C4B1-4967-B40E-318D7207053C}" type="pres">
      <dgm:prSet presAssocID="{FBCBDF87-7493-4754-A964-B8519628DE43}" presName="spaceRect" presStyleCnt="0"/>
      <dgm:spPr/>
    </dgm:pt>
    <dgm:pt modelId="{54B9920F-58C6-4F0D-95D5-5835103D67E1}" type="pres">
      <dgm:prSet presAssocID="{FBCBDF87-7493-4754-A964-B8519628DE43}" presName="parTx" presStyleLbl="revTx" presStyleIdx="1" presStyleCnt="4">
        <dgm:presLayoutVars>
          <dgm:chMax val="0"/>
          <dgm:chPref val="0"/>
        </dgm:presLayoutVars>
      </dgm:prSet>
      <dgm:spPr/>
      <dgm:t>
        <a:bodyPr/>
        <a:lstStyle/>
        <a:p>
          <a:endParaRPr lang="en-US"/>
        </a:p>
      </dgm:t>
    </dgm:pt>
    <dgm:pt modelId="{FE260DD6-1153-4C10-8759-25EC0A1EFCE4}" type="pres">
      <dgm:prSet presAssocID="{5F94E6DF-C0D2-43AD-968F-89F0FA2EB6E3}" presName="sibTrans" presStyleCnt="0"/>
      <dgm:spPr/>
    </dgm:pt>
    <dgm:pt modelId="{ED2780C5-5094-40C8-ACBB-19E92ED8E9ED}" type="pres">
      <dgm:prSet presAssocID="{707CA23A-3DE5-4698-87E4-43CA0676C6A4}" presName="compNode" presStyleCnt="0"/>
      <dgm:spPr/>
    </dgm:pt>
    <dgm:pt modelId="{451F0EBE-1764-4D84-8C8E-D7005A17E2F1}" type="pres">
      <dgm:prSet presAssocID="{707CA23A-3DE5-4698-87E4-43CA0676C6A4}" presName="bgRect" presStyleLbl="bgShp" presStyleIdx="2" presStyleCnt="4"/>
      <dgm:spPr/>
    </dgm:pt>
    <dgm:pt modelId="{C0BEEEFE-9482-430A-9AE5-0C4BB38510CF}" type="pres">
      <dgm:prSet presAssocID="{707CA23A-3DE5-4698-87E4-43CA0676C6A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Sleep"/>
        </a:ext>
      </dgm:extLst>
    </dgm:pt>
    <dgm:pt modelId="{41A11C4D-9C93-48FA-A5AA-C56C1B2DF38D}" type="pres">
      <dgm:prSet presAssocID="{707CA23A-3DE5-4698-87E4-43CA0676C6A4}" presName="spaceRect" presStyleCnt="0"/>
      <dgm:spPr/>
    </dgm:pt>
    <dgm:pt modelId="{17C9CD14-9554-4DD0-A423-E6B1CF45730B}" type="pres">
      <dgm:prSet presAssocID="{707CA23A-3DE5-4698-87E4-43CA0676C6A4}" presName="parTx" presStyleLbl="revTx" presStyleIdx="2" presStyleCnt="4">
        <dgm:presLayoutVars>
          <dgm:chMax val="0"/>
          <dgm:chPref val="0"/>
        </dgm:presLayoutVars>
      </dgm:prSet>
      <dgm:spPr/>
      <dgm:t>
        <a:bodyPr/>
        <a:lstStyle/>
        <a:p>
          <a:endParaRPr lang="en-US"/>
        </a:p>
      </dgm:t>
    </dgm:pt>
    <dgm:pt modelId="{2872EF8B-6D1D-42C6-AED0-2D8865B2787B}" type="pres">
      <dgm:prSet presAssocID="{1321BB9E-BFE0-4344-8D6D-60BE13DC41E6}" presName="sibTrans" presStyleCnt="0"/>
      <dgm:spPr/>
    </dgm:pt>
    <dgm:pt modelId="{49F3FA54-825A-49DA-80CF-C9E2EFDD48B2}" type="pres">
      <dgm:prSet presAssocID="{16478A25-A331-45AE-A84E-3BA429EE478E}" presName="compNode" presStyleCnt="0"/>
      <dgm:spPr/>
    </dgm:pt>
    <dgm:pt modelId="{51F8A854-7C00-4256-9CCA-1CC1BEE7C230}" type="pres">
      <dgm:prSet presAssocID="{16478A25-A331-45AE-A84E-3BA429EE478E}" presName="bgRect" presStyleLbl="bgShp" presStyleIdx="3" presStyleCnt="4"/>
      <dgm:spPr/>
    </dgm:pt>
    <dgm:pt modelId="{75B9A594-2D36-4F15-BFF9-DC7B87A8B7D6}" type="pres">
      <dgm:prSet presAssocID="{16478A25-A331-45AE-A84E-3BA429EE478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extLst>
        <a:ext uri="{E40237B7-FDA0-4F09-8148-C483321AD2D9}">
          <dgm14:cNvPr xmlns:dgm14="http://schemas.microsoft.com/office/drawing/2010/diagram" id="0" name="" descr="Pencil"/>
        </a:ext>
      </dgm:extLst>
    </dgm:pt>
    <dgm:pt modelId="{172B4527-B486-40EF-A924-D246E7D058B3}" type="pres">
      <dgm:prSet presAssocID="{16478A25-A331-45AE-A84E-3BA429EE478E}" presName="spaceRect" presStyleCnt="0"/>
      <dgm:spPr/>
    </dgm:pt>
    <dgm:pt modelId="{FC860D61-C7A3-454F-A057-D3FBF5C2E262}" type="pres">
      <dgm:prSet presAssocID="{16478A25-A331-45AE-A84E-3BA429EE478E}" presName="parTx" presStyleLbl="revTx" presStyleIdx="3" presStyleCnt="4">
        <dgm:presLayoutVars>
          <dgm:chMax val="0"/>
          <dgm:chPref val="0"/>
        </dgm:presLayoutVars>
      </dgm:prSet>
      <dgm:spPr/>
      <dgm:t>
        <a:bodyPr/>
        <a:lstStyle/>
        <a:p>
          <a:endParaRPr lang="en-US"/>
        </a:p>
      </dgm:t>
    </dgm:pt>
  </dgm:ptLst>
  <dgm:cxnLst>
    <dgm:cxn modelId="{E1CA90CF-218A-4D96-9171-94DF0657F365}" srcId="{720C3A55-7492-41AF-9226-E6F82940CA4A}" destId="{707CA23A-3DE5-4698-87E4-43CA0676C6A4}" srcOrd="2" destOrd="0" parTransId="{550A1F98-0330-48A0-8C5E-A3A40937AEEF}" sibTransId="{1321BB9E-BFE0-4344-8D6D-60BE13DC41E6}"/>
    <dgm:cxn modelId="{9F2D51E2-DE9B-41DE-A91C-9749025B4FE5}" type="presOf" srcId="{707CA23A-3DE5-4698-87E4-43CA0676C6A4}" destId="{17C9CD14-9554-4DD0-A423-E6B1CF45730B}" srcOrd="0" destOrd="0" presId="urn:microsoft.com/office/officeart/2018/2/layout/IconVerticalSolidList"/>
    <dgm:cxn modelId="{00F6A1D0-FC9C-4920-B9C1-D944C69F148D}" type="presOf" srcId="{720C3A55-7492-41AF-9226-E6F82940CA4A}" destId="{4B064ECF-1B79-47FC-8DC3-CFBFF7A2FDD8}" srcOrd="0" destOrd="0" presId="urn:microsoft.com/office/officeart/2018/2/layout/IconVerticalSolidList"/>
    <dgm:cxn modelId="{39255AF6-2148-48A0-A9BB-CC0FB105592B}" type="presOf" srcId="{FBCBDF87-7493-4754-A964-B8519628DE43}" destId="{54B9920F-58C6-4F0D-95D5-5835103D67E1}" srcOrd="0" destOrd="0" presId="urn:microsoft.com/office/officeart/2018/2/layout/IconVerticalSolidList"/>
    <dgm:cxn modelId="{4A805465-8B2D-448C-87C1-89E99F2B3D2B}" srcId="{720C3A55-7492-41AF-9226-E6F82940CA4A}" destId="{16478A25-A331-45AE-A84E-3BA429EE478E}" srcOrd="3" destOrd="0" parTransId="{B5A62524-2FB6-41B2-9BD0-CA78FC843A12}" sibTransId="{EBE70F04-3FB4-46E2-9087-54FBBE6A00D1}"/>
    <dgm:cxn modelId="{98A92E45-345C-478B-82C1-F7497CB1ECDC}" srcId="{720C3A55-7492-41AF-9226-E6F82940CA4A}" destId="{FBCBDF87-7493-4754-A964-B8519628DE43}" srcOrd="1" destOrd="0" parTransId="{FF75558C-CA69-4A7A-A0A7-1C753EB2C632}" sibTransId="{5F94E6DF-C0D2-43AD-968F-89F0FA2EB6E3}"/>
    <dgm:cxn modelId="{31DAEBCA-15DE-44B1-87AD-F191F0E1D74B}" srcId="{720C3A55-7492-41AF-9226-E6F82940CA4A}" destId="{3F1564CF-6089-478C-8E9C-1891AB202A3B}" srcOrd="0" destOrd="0" parTransId="{158FAEEA-B1B7-46CC-8D65-4065FDA15835}" sibTransId="{3384E8A2-FDFA-4DEE-BA98-DA9C61776ED1}"/>
    <dgm:cxn modelId="{88BF9D22-AC1E-4678-9E2B-7D82D11227F6}" type="presOf" srcId="{3F1564CF-6089-478C-8E9C-1891AB202A3B}" destId="{EFE950A8-EA65-43C2-8A06-6AE20AEDA618}" srcOrd="0" destOrd="0" presId="urn:microsoft.com/office/officeart/2018/2/layout/IconVerticalSolidList"/>
    <dgm:cxn modelId="{26C532D8-D922-450F-8C8D-49429D02EFB3}" type="presOf" srcId="{16478A25-A331-45AE-A84E-3BA429EE478E}" destId="{FC860D61-C7A3-454F-A057-D3FBF5C2E262}" srcOrd="0" destOrd="0" presId="urn:microsoft.com/office/officeart/2018/2/layout/IconVerticalSolidList"/>
    <dgm:cxn modelId="{11E2084D-A5BE-4F9F-80C0-0FE474DCB1E6}" type="presParOf" srcId="{4B064ECF-1B79-47FC-8DC3-CFBFF7A2FDD8}" destId="{47D3202A-E70C-4351-995D-56521A76C74D}" srcOrd="0" destOrd="0" presId="urn:microsoft.com/office/officeart/2018/2/layout/IconVerticalSolidList"/>
    <dgm:cxn modelId="{3A9912F1-8EE1-4FC9-A18B-762726F522D9}" type="presParOf" srcId="{47D3202A-E70C-4351-995D-56521A76C74D}" destId="{41DAAD9F-405A-4078-88A3-EC1DBAF97478}" srcOrd="0" destOrd="0" presId="urn:microsoft.com/office/officeart/2018/2/layout/IconVerticalSolidList"/>
    <dgm:cxn modelId="{1824B39A-3540-438B-B8FC-E8FDF13EAB72}" type="presParOf" srcId="{47D3202A-E70C-4351-995D-56521A76C74D}" destId="{DEF08006-CB95-4118-8A3D-D515D8057AC4}" srcOrd="1" destOrd="0" presId="urn:microsoft.com/office/officeart/2018/2/layout/IconVerticalSolidList"/>
    <dgm:cxn modelId="{4FA9F914-8D02-4ED7-BFF3-3B0310C7451D}" type="presParOf" srcId="{47D3202A-E70C-4351-995D-56521A76C74D}" destId="{2D7D67EF-B860-425C-99ED-368D4FFAADF4}" srcOrd="2" destOrd="0" presId="urn:microsoft.com/office/officeart/2018/2/layout/IconVerticalSolidList"/>
    <dgm:cxn modelId="{265D6EB0-8A88-42E0-8583-BF0534DE254C}" type="presParOf" srcId="{47D3202A-E70C-4351-995D-56521A76C74D}" destId="{EFE950A8-EA65-43C2-8A06-6AE20AEDA618}" srcOrd="3" destOrd="0" presId="urn:microsoft.com/office/officeart/2018/2/layout/IconVerticalSolidList"/>
    <dgm:cxn modelId="{C3220CF7-2D86-4AB8-AF21-49B4850941E8}" type="presParOf" srcId="{4B064ECF-1B79-47FC-8DC3-CFBFF7A2FDD8}" destId="{C2CDECAC-DB6F-43A7-B910-38CF186BE819}" srcOrd="1" destOrd="0" presId="urn:microsoft.com/office/officeart/2018/2/layout/IconVerticalSolidList"/>
    <dgm:cxn modelId="{51FF07AB-C414-47BA-86FC-ECA0714A8F9F}" type="presParOf" srcId="{4B064ECF-1B79-47FC-8DC3-CFBFF7A2FDD8}" destId="{B930C9D2-89C3-417A-AC3C-AEAB76607B40}" srcOrd="2" destOrd="0" presId="urn:microsoft.com/office/officeart/2018/2/layout/IconVerticalSolidList"/>
    <dgm:cxn modelId="{1BF8563C-C211-45F3-B9BE-EA1E26BC8913}" type="presParOf" srcId="{B930C9D2-89C3-417A-AC3C-AEAB76607B40}" destId="{35B122DA-2905-43DF-930F-83BA3780839F}" srcOrd="0" destOrd="0" presId="urn:microsoft.com/office/officeart/2018/2/layout/IconVerticalSolidList"/>
    <dgm:cxn modelId="{8C812F47-5D00-44F9-85E7-DD2A8C4532E6}" type="presParOf" srcId="{B930C9D2-89C3-417A-AC3C-AEAB76607B40}" destId="{E94FBFCF-0FF9-4A40-87C0-FEAF104291CB}" srcOrd="1" destOrd="0" presId="urn:microsoft.com/office/officeart/2018/2/layout/IconVerticalSolidList"/>
    <dgm:cxn modelId="{5C7CACD0-991C-4036-99CA-EF402E03B7A3}" type="presParOf" srcId="{B930C9D2-89C3-417A-AC3C-AEAB76607B40}" destId="{4150F1F1-C4B1-4967-B40E-318D7207053C}" srcOrd="2" destOrd="0" presId="urn:microsoft.com/office/officeart/2018/2/layout/IconVerticalSolidList"/>
    <dgm:cxn modelId="{B35B789A-0551-4240-BB7E-D18FCBB7AB95}" type="presParOf" srcId="{B930C9D2-89C3-417A-AC3C-AEAB76607B40}" destId="{54B9920F-58C6-4F0D-95D5-5835103D67E1}" srcOrd="3" destOrd="0" presId="urn:microsoft.com/office/officeart/2018/2/layout/IconVerticalSolidList"/>
    <dgm:cxn modelId="{65ABF0E2-1DED-4860-9032-0308BD07F1C3}" type="presParOf" srcId="{4B064ECF-1B79-47FC-8DC3-CFBFF7A2FDD8}" destId="{FE260DD6-1153-4C10-8759-25EC0A1EFCE4}" srcOrd="3" destOrd="0" presId="urn:microsoft.com/office/officeart/2018/2/layout/IconVerticalSolidList"/>
    <dgm:cxn modelId="{BDF19531-9CD2-4D29-BC92-CDBCC9429CC9}" type="presParOf" srcId="{4B064ECF-1B79-47FC-8DC3-CFBFF7A2FDD8}" destId="{ED2780C5-5094-40C8-ACBB-19E92ED8E9ED}" srcOrd="4" destOrd="0" presId="urn:microsoft.com/office/officeart/2018/2/layout/IconVerticalSolidList"/>
    <dgm:cxn modelId="{4F174392-A02E-4CA0-A8AF-C23D81F74B16}" type="presParOf" srcId="{ED2780C5-5094-40C8-ACBB-19E92ED8E9ED}" destId="{451F0EBE-1764-4D84-8C8E-D7005A17E2F1}" srcOrd="0" destOrd="0" presId="urn:microsoft.com/office/officeart/2018/2/layout/IconVerticalSolidList"/>
    <dgm:cxn modelId="{8B17B7D3-7458-4660-A044-1E600AF4988F}" type="presParOf" srcId="{ED2780C5-5094-40C8-ACBB-19E92ED8E9ED}" destId="{C0BEEEFE-9482-430A-9AE5-0C4BB38510CF}" srcOrd="1" destOrd="0" presId="urn:microsoft.com/office/officeart/2018/2/layout/IconVerticalSolidList"/>
    <dgm:cxn modelId="{EB4BE8D4-6044-4CD4-B3F8-BB1408BEB80A}" type="presParOf" srcId="{ED2780C5-5094-40C8-ACBB-19E92ED8E9ED}" destId="{41A11C4D-9C93-48FA-A5AA-C56C1B2DF38D}" srcOrd="2" destOrd="0" presId="urn:microsoft.com/office/officeart/2018/2/layout/IconVerticalSolidList"/>
    <dgm:cxn modelId="{A9B757E5-1F80-4E6A-8A33-6EABD8EAB6DD}" type="presParOf" srcId="{ED2780C5-5094-40C8-ACBB-19E92ED8E9ED}" destId="{17C9CD14-9554-4DD0-A423-E6B1CF45730B}" srcOrd="3" destOrd="0" presId="urn:microsoft.com/office/officeart/2018/2/layout/IconVerticalSolidList"/>
    <dgm:cxn modelId="{6B5898D4-BABA-4AC8-B23E-8B2317C78D05}" type="presParOf" srcId="{4B064ECF-1B79-47FC-8DC3-CFBFF7A2FDD8}" destId="{2872EF8B-6D1D-42C6-AED0-2D8865B2787B}" srcOrd="5" destOrd="0" presId="urn:microsoft.com/office/officeart/2018/2/layout/IconVerticalSolidList"/>
    <dgm:cxn modelId="{B27578F6-7754-42FD-90CB-DC23F0633F68}" type="presParOf" srcId="{4B064ECF-1B79-47FC-8DC3-CFBFF7A2FDD8}" destId="{49F3FA54-825A-49DA-80CF-C9E2EFDD48B2}" srcOrd="6" destOrd="0" presId="urn:microsoft.com/office/officeart/2018/2/layout/IconVerticalSolidList"/>
    <dgm:cxn modelId="{1ECB2773-FE33-41D4-8FCA-C508BACE5767}" type="presParOf" srcId="{49F3FA54-825A-49DA-80CF-C9E2EFDD48B2}" destId="{51F8A854-7C00-4256-9CCA-1CC1BEE7C230}" srcOrd="0" destOrd="0" presId="urn:microsoft.com/office/officeart/2018/2/layout/IconVerticalSolidList"/>
    <dgm:cxn modelId="{7F652ED9-B37C-40B9-BA99-2FFE8D9BA1B0}" type="presParOf" srcId="{49F3FA54-825A-49DA-80CF-C9E2EFDD48B2}" destId="{75B9A594-2D36-4F15-BFF9-DC7B87A8B7D6}" srcOrd="1" destOrd="0" presId="urn:microsoft.com/office/officeart/2018/2/layout/IconVerticalSolidList"/>
    <dgm:cxn modelId="{CC97B85B-DFEC-41C3-A7CC-3300E7E8C422}" type="presParOf" srcId="{49F3FA54-825A-49DA-80CF-C9E2EFDD48B2}" destId="{172B4527-B486-40EF-A924-D246E7D058B3}" srcOrd="2" destOrd="0" presId="urn:microsoft.com/office/officeart/2018/2/layout/IconVerticalSolidList"/>
    <dgm:cxn modelId="{DB1945EF-F2CB-4760-A86A-C3ECA5C5C8F0}" type="presParOf" srcId="{49F3FA54-825A-49DA-80CF-C9E2EFDD48B2}" destId="{FC860D61-C7A3-454F-A057-D3FBF5C2E2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A870C7-8194-4124-A1C5-99FE80A1B5A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9E2D662-5BE1-4F65-9F92-30A91A348B4E}">
      <dgm:prSet/>
      <dgm:spPr/>
      <dgm:t>
        <a:bodyPr/>
        <a:lstStyle/>
        <a:p>
          <a:pPr>
            <a:defRPr cap="all"/>
          </a:pPr>
          <a:r>
            <a:rPr lang="en-US" b="0" cap="none" dirty="0"/>
            <a:t>Cognitive behavioral therapy (CBT) integration: </a:t>
          </a:r>
          <a:r>
            <a:rPr lang="en-US" cap="none" dirty="0"/>
            <a:t>affirmations replace harmful, negative self-talk with empowering statements, supporting cognitive restructuring.</a:t>
          </a:r>
        </a:p>
      </dgm:t>
    </dgm:pt>
    <dgm:pt modelId="{4EEFCBBD-E027-477A-BD84-ECACDF8AA5CC}" type="parTrans" cxnId="{CD3EED0C-1575-4F69-8F98-DC8174B59B55}">
      <dgm:prSet/>
      <dgm:spPr/>
      <dgm:t>
        <a:bodyPr/>
        <a:lstStyle/>
        <a:p>
          <a:endParaRPr lang="en-US"/>
        </a:p>
      </dgm:t>
    </dgm:pt>
    <dgm:pt modelId="{60AD5A55-D1A7-4417-A7B0-00CA10274436}" type="sibTrans" cxnId="{CD3EED0C-1575-4F69-8F98-DC8174B59B55}">
      <dgm:prSet/>
      <dgm:spPr/>
      <dgm:t>
        <a:bodyPr/>
        <a:lstStyle/>
        <a:p>
          <a:endParaRPr lang="en-US"/>
        </a:p>
      </dgm:t>
    </dgm:pt>
    <dgm:pt modelId="{7F8DDCB6-F562-4EE3-9074-2E95BF3FED59}">
      <dgm:prSet/>
      <dgm:spPr/>
      <dgm:t>
        <a:bodyPr/>
        <a:lstStyle/>
        <a:p>
          <a:pPr>
            <a:defRPr cap="all"/>
          </a:pPr>
          <a:r>
            <a:rPr lang="en-US" b="0" cap="none" dirty="0"/>
            <a:t>Digital CBT and telehealth: </a:t>
          </a:r>
          <a:r>
            <a:rPr lang="en-US" cap="none" dirty="0"/>
            <a:t>embedding affirmations in digital CBT modules or mobile apps increases self-efficacy and treatment adherence.</a:t>
          </a:r>
        </a:p>
      </dgm:t>
    </dgm:pt>
    <dgm:pt modelId="{B4D44471-BBCE-4643-AD71-A0837AC85A4D}" type="parTrans" cxnId="{5DFD63BA-7254-4AC0-BE6D-5337F15A5EE2}">
      <dgm:prSet/>
      <dgm:spPr/>
      <dgm:t>
        <a:bodyPr/>
        <a:lstStyle/>
        <a:p>
          <a:endParaRPr lang="en-US"/>
        </a:p>
      </dgm:t>
    </dgm:pt>
    <dgm:pt modelId="{15026577-B398-44F6-9682-20C5592416EB}" type="sibTrans" cxnId="{5DFD63BA-7254-4AC0-BE6D-5337F15A5EE2}">
      <dgm:prSet/>
      <dgm:spPr/>
      <dgm:t>
        <a:bodyPr/>
        <a:lstStyle/>
        <a:p>
          <a:endParaRPr lang="en-US"/>
        </a:p>
      </dgm:t>
    </dgm:pt>
    <dgm:pt modelId="{4E1BE602-1CB5-45DC-A496-D3389D1F4C6D}">
      <dgm:prSet/>
      <dgm:spPr/>
      <dgm:t>
        <a:bodyPr/>
        <a:lstStyle/>
        <a:p>
          <a:pPr>
            <a:defRPr cap="all"/>
          </a:pPr>
          <a:r>
            <a:rPr lang="en-US" cap="none" dirty="0"/>
            <a:t>Resilience and stereotype threat reduction reinforces personal worth in marginalized populations, boosting resilience and performance under pressure.</a:t>
          </a:r>
        </a:p>
      </dgm:t>
    </dgm:pt>
    <dgm:pt modelId="{FE3DBE28-CE6D-47C8-A0E4-F9E1627511DD}" type="parTrans" cxnId="{062C4BD9-23AE-4A22-9C7C-EF803DAD119B}">
      <dgm:prSet/>
      <dgm:spPr/>
      <dgm:t>
        <a:bodyPr/>
        <a:lstStyle/>
        <a:p>
          <a:endParaRPr lang="en-US"/>
        </a:p>
      </dgm:t>
    </dgm:pt>
    <dgm:pt modelId="{E4C3A3AE-D748-445B-9C6E-7D1297B9BBBC}" type="sibTrans" cxnId="{062C4BD9-23AE-4A22-9C7C-EF803DAD119B}">
      <dgm:prSet/>
      <dgm:spPr/>
      <dgm:t>
        <a:bodyPr/>
        <a:lstStyle/>
        <a:p>
          <a:endParaRPr lang="en-US"/>
        </a:p>
      </dgm:t>
    </dgm:pt>
    <dgm:pt modelId="{F238BC05-1E5D-4E41-B2A5-6243DE21EE64}">
      <dgm:prSet/>
      <dgm:spPr/>
      <dgm:t>
        <a:bodyPr/>
        <a:lstStyle/>
        <a:p>
          <a:pPr>
            <a:defRPr cap="all"/>
          </a:pPr>
          <a:r>
            <a:rPr lang="en-US" b="0" cap="none" dirty="0"/>
            <a:t>Trauma-informed practice: </a:t>
          </a:r>
          <a:r>
            <a:rPr lang="en-US" cap="none" dirty="0"/>
            <a:t>tailors affirmations to focus on safety, empowerment, and self-compassion to aid trauma recovery.</a:t>
          </a:r>
        </a:p>
      </dgm:t>
    </dgm:pt>
    <dgm:pt modelId="{2DF45DB5-ACE3-469E-B74B-3C18842DA2B3}" type="parTrans" cxnId="{71454544-8825-4436-B669-CADDE3C8A705}">
      <dgm:prSet/>
      <dgm:spPr/>
      <dgm:t>
        <a:bodyPr/>
        <a:lstStyle/>
        <a:p>
          <a:endParaRPr lang="en-US"/>
        </a:p>
      </dgm:t>
    </dgm:pt>
    <dgm:pt modelId="{501D3111-ADD3-4579-B088-FF78B6BE647B}" type="sibTrans" cxnId="{71454544-8825-4436-B669-CADDE3C8A705}">
      <dgm:prSet/>
      <dgm:spPr/>
      <dgm:t>
        <a:bodyPr/>
        <a:lstStyle/>
        <a:p>
          <a:endParaRPr lang="en-US"/>
        </a:p>
      </dgm:t>
    </dgm:pt>
    <dgm:pt modelId="{C0BCFB20-E0E6-4CE9-AF62-28325E055EC5}" type="pres">
      <dgm:prSet presAssocID="{7AA870C7-8194-4124-A1C5-99FE80A1B5A0}" presName="root" presStyleCnt="0">
        <dgm:presLayoutVars>
          <dgm:dir/>
          <dgm:resizeHandles val="exact"/>
        </dgm:presLayoutVars>
      </dgm:prSet>
      <dgm:spPr/>
      <dgm:t>
        <a:bodyPr/>
        <a:lstStyle/>
        <a:p>
          <a:endParaRPr lang="en-US"/>
        </a:p>
      </dgm:t>
    </dgm:pt>
    <dgm:pt modelId="{F3760F5F-9FEF-4CE9-8F7B-2EBC8DFFB383}" type="pres">
      <dgm:prSet presAssocID="{19E2D662-5BE1-4F65-9F92-30A91A348B4E}" presName="compNode" presStyleCnt="0"/>
      <dgm:spPr/>
    </dgm:pt>
    <dgm:pt modelId="{C99D0B13-8889-41E3-AFCB-2E1F0121102D}" type="pres">
      <dgm:prSet presAssocID="{19E2D662-5BE1-4F65-9F92-30A91A348B4E}" presName="iconBgRect" presStyleLbl="bgShp" presStyleIdx="0" presStyleCnt="4"/>
      <dgm:spPr>
        <a:prstGeom prst="round2DiagRect">
          <a:avLst>
            <a:gd name="adj1" fmla="val 29727"/>
            <a:gd name="adj2" fmla="val 0"/>
          </a:avLst>
        </a:prstGeom>
      </dgm:spPr>
    </dgm:pt>
    <dgm:pt modelId="{99772249-3598-42F7-A122-D35317EF40EA}" type="pres">
      <dgm:prSet presAssocID="{19E2D662-5BE1-4F65-9F92-30A91A348B4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762BFEAB-25D1-49AA-A891-02A5A89904CD}" type="pres">
      <dgm:prSet presAssocID="{19E2D662-5BE1-4F65-9F92-30A91A348B4E}" presName="spaceRect" presStyleCnt="0"/>
      <dgm:spPr/>
    </dgm:pt>
    <dgm:pt modelId="{A120C067-ADD7-4CEC-B86D-0C5484D69FE8}" type="pres">
      <dgm:prSet presAssocID="{19E2D662-5BE1-4F65-9F92-30A91A348B4E}" presName="textRect" presStyleLbl="revTx" presStyleIdx="0" presStyleCnt="4">
        <dgm:presLayoutVars>
          <dgm:chMax val="1"/>
          <dgm:chPref val="1"/>
        </dgm:presLayoutVars>
      </dgm:prSet>
      <dgm:spPr/>
      <dgm:t>
        <a:bodyPr/>
        <a:lstStyle/>
        <a:p>
          <a:endParaRPr lang="en-US"/>
        </a:p>
      </dgm:t>
    </dgm:pt>
    <dgm:pt modelId="{0430B313-7F39-42A1-B39A-407C9A167CF6}" type="pres">
      <dgm:prSet presAssocID="{60AD5A55-D1A7-4417-A7B0-00CA10274436}" presName="sibTrans" presStyleCnt="0"/>
      <dgm:spPr/>
    </dgm:pt>
    <dgm:pt modelId="{58040AA4-867E-418D-9C1B-66BEEE57B8E3}" type="pres">
      <dgm:prSet presAssocID="{7F8DDCB6-F562-4EE3-9074-2E95BF3FED59}" presName="compNode" presStyleCnt="0"/>
      <dgm:spPr/>
    </dgm:pt>
    <dgm:pt modelId="{2B4B3A32-68D7-4CFE-999E-28B623ED0BA1}" type="pres">
      <dgm:prSet presAssocID="{7F8DDCB6-F562-4EE3-9074-2E95BF3FED59}" presName="iconBgRect" presStyleLbl="bgShp" presStyleIdx="1" presStyleCnt="4"/>
      <dgm:spPr>
        <a:prstGeom prst="round2DiagRect">
          <a:avLst>
            <a:gd name="adj1" fmla="val 29727"/>
            <a:gd name="adj2" fmla="val 0"/>
          </a:avLst>
        </a:prstGeom>
      </dgm:spPr>
    </dgm:pt>
    <dgm:pt modelId="{37E7D2AD-D041-4B44-A330-E654378FFB21}" type="pres">
      <dgm:prSet presAssocID="{7F8DDCB6-F562-4EE3-9074-2E95BF3FED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2A6B4DCF-972C-425A-931E-DB0A44FD6092}" type="pres">
      <dgm:prSet presAssocID="{7F8DDCB6-F562-4EE3-9074-2E95BF3FED59}" presName="spaceRect" presStyleCnt="0"/>
      <dgm:spPr/>
    </dgm:pt>
    <dgm:pt modelId="{58DEEDC5-6C7A-4B3C-B225-7F7E3F7A1A2D}" type="pres">
      <dgm:prSet presAssocID="{7F8DDCB6-F562-4EE3-9074-2E95BF3FED59}" presName="textRect" presStyleLbl="revTx" presStyleIdx="1" presStyleCnt="4">
        <dgm:presLayoutVars>
          <dgm:chMax val="1"/>
          <dgm:chPref val="1"/>
        </dgm:presLayoutVars>
      </dgm:prSet>
      <dgm:spPr/>
      <dgm:t>
        <a:bodyPr/>
        <a:lstStyle/>
        <a:p>
          <a:endParaRPr lang="en-US"/>
        </a:p>
      </dgm:t>
    </dgm:pt>
    <dgm:pt modelId="{FAEA4F0C-99CF-4D83-8D82-29BFB8CFD00F}" type="pres">
      <dgm:prSet presAssocID="{15026577-B398-44F6-9682-20C5592416EB}" presName="sibTrans" presStyleCnt="0"/>
      <dgm:spPr/>
    </dgm:pt>
    <dgm:pt modelId="{C396F6D2-FDFA-4CDD-8656-EA02F5F5AC84}" type="pres">
      <dgm:prSet presAssocID="{4E1BE602-1CB5-45DC-A496-D3389D1F4C6D}" presName="compNode" presStyleCnt="0"/>
      <dgm:spPr/>
    </dgm:pt>
    <dgm:pt modelId="{50FCCF9D-AC38-42D2-85EF-A0F0FA0A0494}" type="pres">
      <dgm:prSet presAssocID="{4E1BE602-1CB5-45DC-A496-D3389D1F4C6D}" presName="iconBgRect" presStyleLbl="bgShp" presStyleIdx="2" presStyleCnt="4"/>
      <dgm:spPr>
        <a:prstGeom prst="round2DiagRect">
          <a:avLst>
            <a:gd name="adj1" fmla="val 29727"/>
            <a:gd name="adj2" fmla="val 0"/>
          </a:avLst>
        </a:prstGeom>
      </dgm:spPr>
    </dgm:pt>
    <dgm:pt modelId="{DE58D4C9-11DB-438E-9D65-9F9E72A915EE}" type="pres">
      <dgm:prSet presAssocID="{4E1BE602-1CB5-45DC-A496-D3389D1F4C6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BFDD2941-4AB9-43EF-880E-34D682F6CABE}" type="pres">
      <dgm:prSet presAssocID="{4E1BE602-1CB5-45DC-A496-D3389D1F4C6D}" presName="spaceRect" presStyleCnt="0"/>
      <dgm:spPr/>
    </dgm:pt>
    <dgm:pt modelId="{3FFF15C3-0661-4FB5-8AEC-5FD4315ACA87}" type="pres">
      <dgm:prSet presAssocID="{4E1BE602-1CB5-45DC-A496-D3389D1F4C6D}" presName="textRect" presStyleLbl="revTx" presStyleIdx="2" presStyleCnt="4">
        <dgm:presLayoutVars>
          <dgm:chMax val="1"/>
          <dgm:chPref val="1"/>
        </dgm:presLayoutVars>
      </dgm:prSet>
      <dgm:spPr/>
      <dgm:t>
        <a:bodyPr/>
        <a:lstStyle/>
        <a:p>
          <a:endParaRPr lang="en-US"/>
        </a:p>
      </dgm:t>
    </dgm:pt>
    <dgm:pt modelId="{B539F2CF-BF84-4300-A49F-E861949D2E86}" type="pres">
      <dgm:prSet presAssocID="{E4C3A3AE-D748-445B-9C6E-7D1297B9BBBC}" presName="sibTrans" presStyleCnt="0"/>
      <dgm:spPr/>
    </dgm:pt>
    <dgm:pt modelId="{252924F0-C8AA-4F5E-8E33-8BBDF1CE401A}" type="pres">
      <dgm:prSet presAssocID="{F238BC05-1E5D-4E41-B2A5-6243DE21EE64}" presName="compNode" presStyleCnt="0"/>
      <dgm:spPr/>
    </dgm:pt>
    <dgm:pt modelId="{5B60A97F-98BE-487D-8BF3-94FFC48A0376}" type="pres">
      <dgm:prSet presAssocID="{F238BC05-1E5D-4E41-B2A5-6243DE21EE64}" presName="iconBgRect" presStyleLbl="bgShp" presStyleIdx="3" presStyleCnt="4"/>
      <dgm:spPr>
        <a:prstGeom prst="round2DiagRect">
          <a:avLst>
            <a:gd name="adj1" fmla="val 29727"/>
            <a:gd name="adj2" fmla="val 0"/>
          </a:avLst>
        </a:prstGeom>
      </dgm:spPr>
    </dgm:pt>
    <dgm:pt modelId="{B50A288D-D891-49D1-AA41-FF0D57283AF4}" type="pres">
      <dgm:prSet presAssocID="{F238BC05-1E5D-4E41-B2A5-6243DE21EE6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st Aid Kit"/>
        </a:ext>
      </dgm:extLst>
    </dgm:pt>
    <dgm:pt modelId="{39211BBE-7353-48BC-B27F-6E74BE6D3CD8}" type="pres">
      <dgm:prSet presAssocID="{F238BC05-1E5D-4E41-B2A5-6243DE21EE64}" presName="spaceRect" presStyleCnt="0"/>
      <dgm:spPr/>
    </dgm:pt>
    <dgm:pt modelId="{4C21F736-E892-4BD0-95B9-BB37647EA463}" type="pres">
      <dgm:prSet presAssocID="{F238BC05-1E5D-4E41-B2A5-6243DE21EE64}" presName="textRect" presStyleLbl="revTx" presStyleIdx="3" presStyleCnt="4">
        <dgm:presLayoutVars>
          <dgm:chMax val="1"/>
          <dgm:chPref val="1"/>
        </dgm:presLayoutVars>
      </dgm:prSet>
      <dgm:spPr/>
      <dgm:t>
        <a:bodyPr/>
        <a:lstStyle/>
        <a:p>
          <a:endParaRPr lang="en-US"/>
        </a:p>
      </dgm:t>
    </dgm:pt>
  </dgm:ptLst>
  <dgm:cxnLst>
    <dgm:cxn modelId="{9167DF22-26F1-4FF0-873F-5679ACE3FD46}" type="presOf" srcId="{7AA870C7-8194-4124-A1C5-99FE80A1B5A0}" destId="{C0BCFB20-E0E6-4CE9-AF62-28325E055EC5}" srcOrd="0" destOrd="0" presId="urn:microsoft.com/office/officeart/2018/5/layout/IconLeafLabelList"/>
    <dgm:cxn modelId="{12EFA1CA-5171-4C33-B636-31E720720A65}" type="presOf" srcId="{4E1BE602-1CB5-45DC-A496-D3389D1F4C6D}" destId="{3FFF15C3-0661-4FB5-8AEC-5FD4315ACA87}" srcOrd="0" destOrd="0" presId="urn:microsoft.com/office/officeart/2018/5/layout/IconLeafLabelList"/>
    <dgm:cxn modelId="{062C4BD9-23AE-4A22-9C7C-EF803DAD119B}" srcId="{7AA870C7-8194-4124-A1C5-99FE80A1B5A0}" destId="{4E1BE602-1CB5-45DC-A496-D3389D1F4C6D}" srcOrd="2" destOrd="0" parTransId="{FE3DBE28-CE6D-47C8-A0E4-F9E1627511DD}" sibTransId="{E4C3A3AE-D748-445B-9C6E-7D1297B9BBBC}"/>
    <dgm:cxn modelId="{CB2B2630-A9B5-4666-8E5B-CA7C589E07AD}" type="presOf" srcId="{F238BC05-1E5D-4E41-B2A5-6243DE21EE64}" destId="{4C21F736-E892-4BD0-95B9-BB37647EA463}" srcOrd="0" destOrd="0" presId="urn:microsoft.com/office/officeart/2018/5/layout/IconLeafLabelList"/>
    <dgm:cxn modelId="{1F2B2258-0C55-4E07-925C-28D7B0EA63A7}" type="presOf" srcId="{7F8DDCB6-F562-4EE3-9074-2E95BF3FED59}" destId="{58DEEDC5-6C7A-4B3C-B225-7F7E3F7A1A2D}" srcOrd="0" destOrd="0" presId="urn:microsoft.com/office/officeart/2018/5/layout/IconLeafLabelList"/>
    <dgm:cxn modelId="{71454544-8825-4436-B669-CADDE3C8A705}" srcId="{7AA870C7-8194-4124-A1C5-99FE80A1B5A0}" destId="{F238BC05-1E5D-4E41-B2A5-6243DE21EE64}" srcOrd="3" destOrd="0" parTransId="{2DF45DB5-ACE3-469E-B74B-3C18842DA2B3}" sibTransId="{501D3111-ADD3-4579-B088-FF78B6BE647B}"/>
    <dgm:cxn modelId="{CD3EED0C-1575-4F69-8F98-DC8174B59B55}" srcId="{7AA870C7-8194-4124-A1C5-99FE80A1B5A0}" destId="{19E2D662-5BE1-4F65-9F92-30A91A348B4E}" srcOrd="0" destOrd="0" parTransId="{4EEFCBBD-E027-477A-BD84-ECACDF8AA5CC}" sibTransId="{60AD5A55-D1A7-4417-A7B0-00CA10274436}"/>
    <dgm:cxn modelId="{5DFD63BA-7254-4AC0-BE6D-5337F15A5EE2}" srcId="{7AA870C7-8194-4124-A1C5-99FE80A1B5A0}" destId="{7F8DDCB6-F562-4EE3-9074-2E95BF3FED59}" srcOrd="1" destOrd="0" parTransId="{B4D44471-BBCE-4643-AD71-A0837AC85A4D}" sibTransId="{15026577-B398-44F6-9682-20C5592416EB}"/>
    <dgm:cxn modelId="{A58DEAEA-05C1-4279-A5F6-6FEE4A7E0195}" type="presOf" srcId="{19E2D662-5BE1-4F65-9F92-30A91A348B4E}" destId="{A120C067-ADD7-4CEC-B86D-0C5484D69FE8}" srcOrd="0" destOrd="0" presId="urn:microsoft.com/office/officeart/2018/5/layout/IconLeafLabelList"/>
    <dgm:cxn modelId="{78D5C66B-FDE6-448A-B34D-D1E6B72C6153}" type="presParOf" srcId="{C0BCFB20-E0E6-4CE9-AF62-28325E055EC5}" destId="{F3760F5F-9FEF-4CE9-8F7B-2EBC8DFFB383}" srcOrd="0" destOrd="0" presId="urn:microsoft.com/office/officeart/2018/5/layout/IconLeafLabelList"/>
    <dgm:cxn modelId="{E204539D-9BA1-48EB-8BBB-DBBFBF4AF5D2}" type="presParOf" srcId="{F3760F5F-9FEF-4CE9-8F7B-2EBC8DFFB383}" destId="{C99D0B13-8889-41E3-AFCB-2E1F0121102D}" srcOrd="0" destOrd="0" presId="urn:microsoft.com/office/officeart/2018/5/layout/IconLeafLabelList"/>
    <dgm:cxn modelId="{0956BD3C-DDFE-405F-8D48-4B40DF002F24}" type="presParOf" srcId="{F3760F5F-9FEF-4CE9-8F7B-2EBC8DFFB383}" destId="{99772249-3598-42F7-A122-D35317EF40EA}" srcOrd="1" destOrd="0" presId="urn:microsoft.com/office/officeart/2018/5/layout/IconLeafLabelList"/>
    <dgm:cxn modelId="{B81CD042-A5EB-4687-B2B8-FB756F4074F9}" type="presParOf" srcId="{F3760F5F-9FEF-4CE9-8F7B-2EBC8DFFB383}" destId="{762BFEAB-25D1-49AA-A891-02A5A89904CD}" srcOrd="2" destOrd="0" presId="urn:microsoft.com/office/officeart/2018/5/layout/IconLeafLabelList"/>
    <dgm:cxn modelId="{59C10B33-88E7-4DB2-883D-B99892A46230}" type="presParOf" srcId="{F3760F5F-9FEF-4CE9-8F7B-2EBC8DFFB383}" destId="{A120C067-ADD7-4CEC-B86D-0C5484D69FE8}" srcOrd="3" destOrd="0" presId="urn:microsoft.com/office/officeart/2018/5/layout/IconLeafLabelList"/>
    <dgm:cxn modelId="{99296274-1739-4319-AA3C-E6FC8DAFB45A}" type="presParOf" srcId="{C0BCFB20-E0E6-4CE9-AF62-28325E055EC5}" destId="{0430B313-7F39-42A1-B39A-407C9A167CF6}" srcOrd="1" destOrd="0" presId="urn:microsoft.com/office/officeart/2018/5/layout/IconLeafLabelList"/>
    <dgm:cxn modelId="{EA0C5756-2BE8-4EAD-A337-BEB2460D10F9}" type="presParOf" srcId="{C0BCFB20-E0E6-4CE9-AF62-28325E055EC5}" destId="{58040AA4-867E-418D-9C1B-66BEEE57B8E3}" srcOrd="2" destOrd="0" presId="urn:microsoft.com/office/officeart/2018/5/layout/IconLeafLabelList"/>
    <dgm:cxn modelId="{98062BDD-83EF-4174-978F-A66B2FB59267}" type="presParOf" srcId="{58040AA4-867E-418D-9C1B-66BEEE57B8E3}" destId="{2B4B3A32-68D7-4CFE-999E-28B623ED0BA1}" srcOrd="0" destOrd="0" presId="urn:microsoft.com/office/officeart/2018/5/layout/IconLeafLabelList"/>
    <dgm:cxn modelId="{85B4FC79-3660-4F7F-8DAC-37BD4A911174}" type="presParOf" srcId="{58040AA4-867E-418D-9C1B-66BEEE57B8E3}" destId="{37E7D2AD-D041-4B44-A330-E654378FFB21}" srcOrd="1" destOrd="0" presId="urn:microsoft.com/office/officeart/2018/5/layout/IconLeafLabelList"/>
    <dgm:cxn modelId="{377B1AEE-2B71-4093-BDBC-A2836E6D69C2}" type="presParOf" srcId="{58040AA4-867E-418D-9C1B-66BEEE57B8E3}" destId="{2A6B4DCF-972C-425A-931E-DB0A44FD6092}" srcOrd="2" destOrd="0" presId="urn:microsoft.com/office/officeart/2018/5/layout/IconLeafLabelList"/>
    <dgm:cxn modelId="{18DD7C67-DA7A-41E8-9CA3-00D5391D7E5A}" type="presParOf" srcId="{58040AA4-867E-418D-9C1B-66BEEE57B8E3}" destId="{58DEEDC5-6C7A-4B3C-B225-7F7E3F7A1A2D}" srcOrd="3" destOrd="0" presId="urn:microsoft.com/office/officeart/2018/5/layout/IconLeafLabelList"/>
    <dgm:cxn modelId="{11A3A230-12A3-4BBA-B58F-42F6507A8163}" type="presParOf" srcId="{C0BCFB20-E0E6-4CE9-AF62-28325E055EC5}" destId="{FAEA4F0C-99CF-4D83-8D82-29BFB8CFD00F}" srcOrd="3" destOrd="0" presId="urn:microsoft.com/office/officeart/2018/5/layout/IconLeafLabelList"/>
    <dgm:cxn modelId="{1E0C39D2-8136-45BF-BDBD-B852D90F8F44}" type="presParOf" srcId="{C0BCFB20-E0E6-4CE9-AF62-28325E055EC5}" destId="{C396F6D2-FDFA-4CDD-8656-EA02F5F5AC84}" srcOrd="4" destOrd="0" presId="urn:microsoft.com/office/officeart/2018/5/layout/IconLeafLabelList"/>
    <dgm:cxn modelId="{68FF5E38-F528-440D-AD79-2748F566423D}" type="presParOf" srcId="{C396F6D2-FDFA-4CDD-8656-EA02F5F5AC84}" destId="{50FCCF9D-AC38-42D2-85EF-A0F0FA0A0494}" srcOrd="0" destOrd="0" presId="urn:microsoft.com/office/officeart/2018/5/layout/IconLeafLabelList"/>
    <dgm:cxn modelId="{407843ED-1FAA-4E72-9177-103AC3BFF4B7}" type="presParOf" srcId="{C396F6D2-FDFA-4CDD-8656-EA02F5F5AC84}" destId="{DE58D4C9-11DB-438E-9D65-9F9E72A915EE}" srcOrd="1" destOrd="0" presId="urn:microsoft.com/office/officeart/2018/5/layout/IconLeafLabelList"/>
    <dgm:cxn modelId="{555D8156-9ED8-4918-A4EC-A8803F9B71CF}" type="presParOf" srcId="{C396F6D2-FDFA-4CDD-8656-EA02F5F5AC84}" destId="{BFDD2941-4AB9-43EF-880E-34D682F6CABE}" srcOrd="2" destOrd="0" presId="urn:microsoft.com/office/officeart/2018/5/layout/IconLeafLabelList"/>
    <dgm:cxn modelId="{BB96954E-80E8-4A08-AA37-93FB98DD8D37}" type="presParOf" srcId="{C396F6D2-FDFA-4CDD-8656-EA02F5F5AC84}" destId="{3FFF15C3-0661-4FB5-8AEC-5FD4315ACA87}" srcOrd="3" destOrd="0" presId="urn:microsoft.com/office/officeart/2018/5/layout/IconLeafLabelList"/>
    <dgm:cxn modelId="{0D0415E5-57DA-4E20-BA70-EC639D366632}" type="presParOf" srcId="{C0BCFB20-E0E6-4CE9-AF62-28325E055EC5}" destId="{B539F2CF-BF84-4300-A49F-E861949D2E86}" srcOrd="5" destOrd="0" presId="urn:microsoft.com/office/officeart/2018/5/layout/IconLeafLabelList"/>
    <dgm:cxn modelId="{C3C4DB19-DF06-44D4-A81B-F68A589460F1}" type="presParOf" srcId="{C0BCFB20-E0E6-4CE9-AF62-28325E055EC5}" destId="{252924F0-C8AA-4F5E-8E33-8BBDF1CE401A}" srcOrd="6" destOrd="0" presId="urn:microsoft.com/office/officeart/2018/5/layout/IconLeafLabelList"/>
    <dgm:cxn modelId="{33D7E00E-7185-412F-8719-E62B7985A57D}" type="presParOf" srcId="{252924F0-C8AA-4F5E-8E33-8BBDF1CE401A}" destId="{5B60A97F-98BE-487D-8BF3-94FFC48A0376}" srcOrd="0" destOrd="0" presId="urn:microsoft.com/office/officeart/2018/5/layout/IconLeafLabelList"/>
    <dgm:cxn modelId="{626C3B38-333C-419F-8E06-BAF938B66BB2}" type="presParOf" srcId="{252924F0-C8AA-4F5E-8E33-8BBDF1CE401A}" destId="{B50A288D-D891-49D1-AA41-FF0D57283AF4}" srcOrd="1" destOrd="0" presId="urn:microsoft.com/office/officeart/2018/5/layout/IconLeafLabelList"/>
    <dgm:cxn modelId="{B9CBE5B6-CBE0-468E-BFFD-DCAE11DAB5EA}" type="presParOf" srcId="{252924F0-C8AA-4F5E-8E33-8BBDF1CE401A}" destId="{39211BBE-7353-48BC-B27F-6E74BE6D3CD8}" srcOrd="2" destOrd="0" presId="urn:microsoft.com/office/officeart/2018/5/layout/IconLeafLabelList"/>
    <dgm:cxn modelId="{15277575-9FD0-4B0D-BD29-CF46875D4A84}" type="presParOf" srcId="{252924F0-C8AA-4F5E-8E33-8BBDF1CE401A}" destId="{4C21F736-E892-4BD0-95B9-BB37647EA46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87811-414C-4747-B5BB-6AD2F1A59B94}">
      <dsp:nvSpPr>
        <dsp:cNvPr id="0" name=""/>
        <dsp:cNvSpPr/>
      </dsp:nvSpPr>
      <dsp:spPr>
        <a:xfrm>
          <a:off x="1348110" y="1686"/>
          <a:ext cx="5392442" cy="873341"/>
        </a:xfrm>
        <a:prstGeom prst="rect">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628" tIns="221829" rIns="104628" bIns="221829" numCol="1" spcCol="1270" anchor="ctr" anchorCtr="0">
          <a:noAutofit/>
        </a:bodyPr>
        <a:lstStyle/>
        <a:p>
          <a:pPr lvl="0" algn="l" defTabSz="577850">
            <a:lnSpc>
              <a:spcPct val="90000"/>
            </a:lnSpc>
            <a:spcBef>
              <a:spcPct val="0"/>
            </a:spcBef>
            <a:spcAft>
              <a:spcPct val="35000"/>
            </a:spcAft>
          </a:pPr>
          <a:r>
            <a:rPr lang="en-US" sz="1300" kern="1200"/>
            <a:t>Explore how affirmation art supports recovery through self-awareness, self-compassion, and resilience.</a:t>
          </a:r>
        </a:p>
      </dsp:txBody>
      <dsp:txXfrm>
        <a:off x="1348110" y="1686"/>
        <a:ext cx="5392442" cy="873341"/>
      </dsp:txXfrm>
    </dsp:sp>
    <dsp:sp modelId="{59455136-174D-4B64-9122-3DD0018EC85E}">
      <dsp:nvSpPr>
        <dsp:cNvPr id="0" name=""/>
        <dsp:cNvSpPr/>
      </dsp:nvSpPr>
      <dsp:spPr>
        <a:xfrm>
          <a:off x="0" y="1686"/>
          <a:ext cx="1348110" cy="873341"/>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338" tIns="86267" rIns="71338" bIns="86267" numCol="1" spcCol="1270" anchor="ctr" anchorCtr="0">
          <a:noAutofit/>
        </a:bodyPr>
        <a:lstStyle/>
        <a:p>
          <a:pPr lvl="0" algn="ctr" defTabSz="711200">
            <a:lnSpc>
              <a:spcPct val="90000"/>
            </a:lnSpc>
            <a:spcBef>
              <a:spcPct val="0"/>
            </a:spcBef>
            <a:spcAft>
              <a:spcPct val="35000"/>
            </a:spcAft>
          </a:pPr>
          <a:r>
            <a:rPr lang="en-US" sz="1600" kern="1200"/>
            <a:t>Explore</a:t>
          </a:r>
        </a:p>
      </dsp:txBody>
      <dsp:txXfrm>
        <a:off x="0" y="1686"/>
        <a:ext cx="1348110" cy="873341"/>
      </dsp:txXfrm>
    </dsp:sp>
    <dsp:sp modelId="{6ED31079-B983-40B5-957B-7849036D317A}">
      <dsp:nvSpPr>
        <dsp:cNvPr id="0" name=""/>
        <dsp:cNvSpPr/>
      </dsp:nvSpPr>
      <dsp:spPr>
        <a:xfrm>
          <a:off x="1348110" y="927428"/>
          <a:ext cx="5392442" cy="873341"/>
        </a:xfrm>
        <a:prstGeom prst="rect">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628" tIns="221829" rIns="104628" bIns="221829" numCol="1" spcCol="1270" anchor="ctr" anchorCtr="0">
          <a:noAutofit/>
        </a:bodyPr>
        <a:lstStyle/>
        <a:p>
          <a:pPr lvl="0" algn="l" defTabSz="577850">
            <a:lnSpc>
              <a:spcPct val="90000"/>
            </a:lnSpc>
            <a:spcBef>
              <a:spcPct val="0"/>
            </a:spcBef>
            <a:spcAft>
              <a:spcPct val="35000"/>
            </a:spcAft>
          </a:pPr>
          <a:r>
            <a:rPr lang="en-US" sz="1300" kern="1200" dirty="0"/>
            <a:t>Understand psychological research on affirmations and their impact on mindset and behavior.</a:t>
          </a:r>
        </a:p>
      </dsp:txBody>
      <dsp:txXfrm>
        <a:off x="1348110" y="927428"/>
        <a:ext cx="5392442" cy="873341"/>
      </dsp:txXfrm>
    </dsp:sp>
    <dsp:sp modelId="{56E75B1B-ECA5-45B5-B489-F4B7D691D375}">
      <dsp:nvSpPr>
        <dsp:cNvPr id="0" name=""/>
        <dsp:cNvSpPr/>
      </dsp:nvSpPr>
      <dsp:spPr>
        <a:xfrm>
          <a:off x="0" y="927428"/>
          <a:ext cx="1348110" cy="873341"/>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338" tIns="86267" rIns="71338" bIns="86267" numCol="1" spcCol="1270" anchor="ctr" anchorCtr="0">
          <a:noAutofit/>
        </a:bodyPr>
        <a:lstStyle/>
        <a:p>
          <a:pPr lvl="0" algn="ctr" defTabSz="711200">
            <a:lnSpc>
              <a:spcPct val="90000"/>
            </a:lnSpc>
            <a:spcBef>
              <a:spcPct val="0"/>
            </a:spcBef>
            <a:spcAft>
              <a:spcPct val="35000"/>
            </a:spcAft>
          </a:pPr>
          <a:r>
            <a:rPr lang="en-US" sz="1600" kern="1200" dirty="0"/>
            <a:t>Understand</a:t>
          </a:r>
        </a:p>
      </dsp:txBody>
      <dsp:txXfrm>
        <a:off x="0" y="927428"/>
        <a:ext cx="1348110" cy="873341"/>
      </dsp:txXfrm>
    </dsp:sp>
    <dsp:sp modelId="{3473487E-9EF7-4520-8201-9DD9543ED179}">
      <dsp:nvSpPr>
        <dsp:cNvPr id="0" name=""/>
        <dsp:cNvSpPr/>
      </dsp:nvSpPr>
      <dsp:spPr>
        <a:xfrm>
          <a:off x="1348110" y="1853170"/>
          <a:ext cx="5392442" cy="873341"/>
        </a:xfrm>
        <a:prstGeom prst="rect">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628" tIns="221829" rIns="104628" bIns="221829" numCol="1" spcCol="1270" anchor="ctr" anchorCtr="0">
          <a:noAutofit/>
        </a:bodyPr>
        <a:lstStyle/>
        <a:p>
          <a:pPr lvl="0" algn="l" defTabSz="577850">
            <a:lnSpc>
              <a:spcPct val="90000"/>
            </a:lnSpc>
            <a:spcBef>
              <a:spcPct val="0"/>
            </a:spcBef>
            <a:spcAft>
              <a:spcPct val="35000"/>
            </a:spcAft>
          </a:pPr>
          <a:r>
            <a:rPr lang="en-US" sz="1300" kern="1200" dirty="0"/>
            <a:t>Participate in hands-on activities: 'I Am' Collage and Affirmation Bookmarks.</a:t>
          </a:r>
        </a:p>
      </dsp:txBody>
      <dsp:txXfrm>
        <a:off x="1348110" y="1853170"/>
        <a:ext cx="5392442" cy="873341"/>
      </dsp:txXfrm>
    </dsp:sp>
    <dsp:sp modelId="{EEDE7DF9-2BE8-4ECB-B534-30A837DF8771}">
      <dsp:nvSpPr>
        <dsp:cNvPr id="0" name=""/>
        <dsp:cNvSpPr/>
      </dsp:nvSpPr>
      <dsp:spPr>
        <a:xfrm>
          <a:off x="0" y="1853170"/>
          <a:ext cx="1348110" cy="873341"/>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338" tIns="86267" rIns="71338" bIns="86267" numCol="1" spcCol="1270" anchor="ctr" anchorCtr="0">
          <a:noAutofit/>
        </a:bodyPr>
        <a:lstStyle/>
        <a:p>
          <a:pPr lvl="0" algn="ctr" defTabSz="711200">
            <a:lnSpc>
              <a:spcPct val="90000"/>
            </a:lnSpc>
            <a:spcBef>
              <a:spcPct val="0"/>
            </a:spcBef>
            <a:spcAft>
              <a:spcPct val="35000"/>
            </a:spcAft>
          </a:pPr>
          <a:r>
            <a:rPr lang="en-US" sz="1600" kern="1200" dirty="0"/>
            <a:t>Craft</a:t>
          </a:r>
        </a:p>
      </dsp:txBody>
      <dsp:txXfrm>
        <a:off x="0" y="1853170"/>
        <a:ext cx="1348110" cy="873341"/>
      </dsp:txXfrm>
    </dsp:sp>
    <dsp:sp modelId="{D5E99E14-5492-4B65-BF23-9FB6EA6DBBCE}">
      <dsp:nvSpPr>
        <dsp:cNvPr id="0" name=""/>
        <dsp:cNvSpPr/>
      </dsp:nvSpPr>
      <dsp:spPr>
        <a:xfrm>
          <a:off x="1348110" y="2778913"/>
          <a:ext cx="5392442" cy="873341"/>
        </a:xfrm>
        <a:prstGeom prst="rect">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628" tIns="221829" rIns="104628" bIns="221829" numCol="1" spcCol="1270" anchor="ctr" anchorCtr="0">
          <a:noAutofit/>
        </a:bodyPr>
        <a:lstStyle/>
        <a:p>
          <a:pPr lvl="0" algn="l" defTabSz="577850">
            <a:lnSpc>
              <a:spcPct val="90000"/>
            </a:lnSpc>
            <a:spcBef>
              <a:spcPct val="0"/>
            </a:spcBef>
            <a:spcAft>
              <a:spcPct val="35000"/>
            </a:spcAft>
          </a:pPr>
          <a:r>
            <a:rPr lang="en-US" sz="1300" kern="1200"/>
            <a:t>Learn ways to integrate affirmation art in therapy, peer support, and group settings.</a:t>
          </a:r>
        </a:p>
      </dsp:txBody>
      <dsp:txXfrm>
        <a:off x="1348110" y="2778913"/>
        <a:ext cx="5392442" cy="873341"/>
      </dsp:txXfrm>
    </dsp:sp>
    <dsp:sp modelId="{6581F625-32EF-46C9-BD9E-6171B4FE48E6}">
      <dsp:nvSpPr>
        <dsp:cNvPr id="0" name=""/>
        <dsp:cNvSpPr/>
      </dsp:nvSpPr>
      <dsp:spPr>
        <a:xfrm>
          <a:off x="0" y="2778913"/>
          <a:ext cx="1348110" cy="873341"/>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338" tIns="86267" rIns="71338" bIns="86267" numCol="1" spcCol="1270" anchor="ctr" anchorCtr="0">
          <a:noAutofit/>
        </a:bodyPr>
        <a:lstStyle/>
        <a:p>
          <a:pPr lvl="0" algn="ctr" defTabSz="711200">
            <a:lnSpc>
              <a:spcPct val="90000"/>
            </a:lnSpc>
            <a:spcBef>
              <a:spcPct val="0"/>
            </a:spcBef>
            <a:spcAft>
              <a:spcPct val="35000"/>
            </a:spcAft>
          </a:pPr>
          <a:r>
            <a:rPr lang="en-US" sz="1600" kern="1200"/>
            <a:t>Learn</a:t>
          </a:r>
        </a:p>
      </dsp:txBody>
      <dsp:txXfrm>
        <a:off x="0" y="2778913"/>
        <a:ext cx="1348110" cy="873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AD97D-735E-4ACB-AE87-015C2B58EC99}">
      <dsp:nvSpPr>
        <dsp:cNvPr id="0" name=""/>
        <dsp:cNvSpPr/>
      </dsp:nvSpPr>
      <dsp:spPr>
        <a:xfrm>
          <a:off x="566030" y="578849"/>
          <a:ext cx="877377" cy="8773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70C2A-7B58-4062-80D7-554E16239BD6}">
      <dsp:nvSpPr>
        <dsp:cNvPr id="0" name=""/>
        <dsp:cNvSpPr/>
      </dsp:nvSpPr>
      <dsp:spPr>
        <a:xfrm>
          <a:off x="29855" y="1849400"/>
          <a:ext cx="1949728"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b="0" i="0" kern="1200" baseline="0" dirty="0"/>
            <a:t>Affirmations </a:t>
          </a:r>
          <a:r>
            <a:rPr lang="en-US" sz="1100" b="1" i="0" kern="1200" baseline="0" dirty="0"/>
            <a:t>light up reward-related brain areas</a:t>
          </a:r>
          <a:r>
            <a:rPr lang="en-US" sz="1100" b="0" i="0" kern="1200" baseline="0" dirty="0"/>
            <a:t>, particularly the </a:t>
          </a:r>
          <a:r>
            <a:rPr lang="en-US" sz="1100" b="1" i="0" kern="1200" baseline="0" dirty="0"/>
            <a:t>ventral striatum</a:t>
          </a:r>
          <a:r>
            <a:rPr lang="en-US" sz="1100" b="0" i="0" kern="1200" baseline="0" dirty="0"/>
            <a:t> and </a:t>
          </a:r>
          <a:r>
            <a:rPr lang="en-US" sz="1100" b="1" i="0" kern="1200" baseline="0" dirty="0"/>
            <a:t>ventromedial prefrontal cortex (</a:t>
          </a:r>
          <a:r>
            <a:rPr lang="en-US" sz="1100" b="1" i="0" kern="1200" baseline="0" dirty="0" err="1"/>
            <a:t>vmPFC</a:t>
          </a:r>
          <a:r>
            <a:rPr lang="en-US" sz="1100" b="1" i="0" kern="1200" baseline="0" dirty="0"/>
            <a:t>)</a:t>
          </a:r>
          <a:r>
            <a:rPr lang="en-US" sz="1100" b="0" i="0" kern="1200" baseline="0" dirty="0"/>
            <a:t>—regions involved in valuation and self-processing (Dutcher &amp; Creswell, 2020).</a:t>
          </a:r>
          <a:endParaRPr lang="en-US" sz="1100" kern="1200" dirty="0"/>
        </a:p>
      </dsp:txBody>
      <dsp:txXfrm>
        <a:off x="29855" y="1849400"/>
        <a:ext cx="1949728" cy="1350000"/>
      </dsp:txXfrm>
    </dsp:sp>
    <dsp:sp modelId="{7BFDF23F-E340-4610-8BA4-2A02BAC669C6}">
      <dsp:nvSpPr>
        <dsp:cNvPr id="0" name=""/>
        <dsp:cNvSpPr/>
      </dsp:nvSpPr>
      <dsp:spPr>
        <a:xfrm>
          <a:off x="2856961" y="578849"/>
          <a:ext cx="877377" cy="8773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F0178-493A-46A7-B9E2-421E025250CB}">
      <dsp:nvSpPr>
        <dsp:cNvPr id="0" name=""/>
        <dsp:cNvSpPr/>
      </dsp:nvSpPr>
      <dsp:spPr>
        <a:xfrm>
          <a:off x="2320785" y="1849400"/>
          <a:ext cx="1949728"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b="0" i="0" kern="1200" baseline="0" dirty="0"/>
            <a:t>They </a:t>
          </a:r>
          <a:r>
            <a:rPr lang="en-US" sz="1100" b="1" i="0" kern="1200" baseline="0" dirty="0"/>
            <a:t>decrease threat sensitivity</a:t>
          </a:r>
          <a:r>
            <a:rPr lang="en-US" sz="1100" b="0" i="0" kern="1200" baseline="0" dirty="0"/>
            <a:t> by increasing connectivity between reward networks and lowering activity in the </a:t>
          </a:r>
          <a:r>
            <a:rPr lang="en-US" sz="1100" b="1" i="0" kern="1200" baseline="0" dirty="0"/>
            <a:t>anterior insula</a:t>
          </a:r>
          <a:r>
            <a:rPr lang="en-US" sz="1100" b="0" i="0" kern="1200" baseline="0" dirty="0"/>
            <a:t>, helping to dampen stress responses (Dutcher &amp; Creswell, 2020).</a:t>
          </a:r>
          <a:endParaRPr lang="en-US" sz="1100" kern="1200" dirty="0"/>
        </a:p>
      </dsp:txBody>
      <dsp:txXfrm>
        <a:off x="2320785" y="1849400"/>
        <a:ext cx="1949728" cy="1350000"/>
      </dsp:txXfrm>
    </dsp:sp>
    <dsp:sp modelId="{3C5B552E-E60A-46BF-9DE3-1D7274B487F8}">
      <dsp:nvSpPr>
        <dsp:cNvPr id="0" name=""/>
        <dsp:cNvSpPr/>
      </dsp:nvSpPr>
      <dsp:spPr>
        <a:xfrm>
          <a:off x="5147891" y="578849"/>
          <a:ext cx="877377" cy="8773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4389F-F7FA-4382-99E6-5E54BEED5D58}">
      <dsp:nvSpPr>
        <dsp:cNvPr id="0" name=""/>
        <dsp:cNvSpPr/>
      </dsp:nvSpPr>
      <dsp:spPr>
        <a:xfrm>
          <a:off x="4611716" y="1849400"/>
          <a:ext cx="1949728"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b="0" i="0" kern="1200" baseline="0"/>
            <a:t>Recent findings confirm that activation of self-processing and reward circuits through affirmations is associated with enhanced emotional regulation and improved recovery outcomes (Tiwari et al., 2025).</a:t>
          </a:r>
          <a:endParaRPr lang="en-US" sz="1100" kern="1200"/>
        </a:p>
      </dsp:txBody>
      <dsp:txXfrm>
        <a:off x="4611716" y="1849400"/>
        <a:ext cx="1949728" cy="135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AAD9F-405A-4078-88A3-EC1DBAF97478}">
      <dsp:nvSpPr>
        <dsp:cNvPr id="0" name=""/>
        <dsp:cNvSpPr/>
      </dsp:nvSpPr>
      <dsp:spPr>
        <a:xfrm>
          <a:off x="0" y="2486"/>
          <a:ext cx="4841662" cy="10583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08006-CB95-4118-8A3D-D515D8057AC4}">
      <dsp:nvSpPr>
        <dsp:cNvPr id="0" name=""/>
        <dsp:cNvSpPr/>
      </dsp:nvSpPr>
      <dsp:spPr>
        <a:xfrm>
          <a:off x="320161" y="240623"/>
          <a:ext cx="582681" cy="5821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950A8-EA65-43C2-8A06-6AE20AEDA618}">
      <dsp:nvSpPr>
        <dsp:cNvPr id="0" name=""/>
        <dsp:cNvSpPr/>
      </dsp:nvSpPr>
      <dsp:spPr>
        <a:xfrm>
          <a:off x="1223004" y="2486"/>
          <a:ext cx="3303316" cy="105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122" tIns="112122" rIns="112122" bIns="112122" numCol="1" spcCol="1270" anchor="ctr" anchorCtr="0">
          <a:noAutofit/>
        </a:bodyPr>
        <a:lstStyle/>
        <a:p>
          <a:pPr lvl="0" algn="l" defTabSz="533400">
            <a:lnSpc>
              <a:spcPct val="100000"/>
            </a:lnSpc>
            <a:spcBef>
              <a:spcPct val="0"/>
            </a:spcBef>
            <a:spcAft>
              <a:spcPct val="35000"/>
            </a:spcAft>
          </a:pPr>
          <a:r>
            <a:rPr lang="en-US" sz="1200" kern="1200" dirty="0"/>
            <a:t>Use simple, believable, present-tense statements: Short, easy-to-remember phrases signal to the brain that the statement is already true, strengthening positive neural pathways.</a:t>
          </a:r>
        </a:p>
      </dsp:txBody>
      <dsp:txXfrm>
        <a:off x="1223004" y="2486"/>
        <a:ext cx="3303316" cy="1059420"/>
      </dsp:txXfrm>
    </dsp:sp>
    <dsp:sp modelId="{35B122DA-2905-43DF-930F-83BA3780839F}">
      <dsp:nvSpPr>
        <dsp:cNvPr id="0" name=""/>
        <dsp:cNvSpPr/>
      </dsp:nvSpPr>
      <dsp:spPr>
        <a:xfrm>
          <a:off x="0" y="1304060"/>
          <a:ext cx="4841662" cy="10583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BFCF-0FF9-4A40-87C0-FEAF104291CB}">
      <dsp:nvSpPr>
        <dsp:cNvPr id="0" name=""/>
        <dsp:cNvSpPr/>
      </dsp:nvSpPr>
      <dsp:spPr>
        <a:xfrm>
          <a:off x="320161" y="1542197"/>
          <a:ext cx="582681" cy="5821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B9920F-58C6-4F0D-95D5-5835103D67E1}">
      <dsp:nvSpPr>
        <dsp:cNvPr id="0" name=""/>
        <dsp:cNvSpPr/>
      </dsp:nvSpPr>
      <dsp:spPr>
        <a:xfrm>
          <a:off x="1223004" y="1304060"/>
          <a:ext cx="3303316" cy="105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122" tIns="112122" rIns="112122" bIns="112122" numCol="1" spcCol="1270" anchor="ctr" anchorCtr="0">
          <a:noAutofit/>
        </a:bodyPr>
        <a:lstStyle/>
        <a:p>
          <a:pPr lvl="0" algn="l" defTabSz="622300">
            <a:lnSpc>
              <a:spcPct val="100000"/>
            </a:lnSpc>
            <a:spcBef>
              <a:spcPct val="0"/>
            </a:spcBef>
            <a:spcAft>
              <a:spcPct val="35000"/>
            </a:spcAft>
          </a:pPr>
          <a:r>
            <a:rPr lang="en-US" sz="1400" kern="1200" dirty="0"/>
            <a:t>Frame in positive language aligned with personal values: Focus on what you want to achieve, not what to avoid, ensuring affirmations resonate deeply.</a:t>
          </a:r>
        </a:p>
      </dsp:txBody>
      <dsp:txXfrm>
        <a:off x="1223004" y="1304060"/>
        <a:ext cx="3303316" cy="1059420"/>
      </dsp:txXfrm>
    </dsp:sp>
    <dsp:sp modelId="{451F0EBE-1764-4D84-8C8E-D7005A17E2F1}">
      <dsp:nvSpPr>
        <dsp:cNvPr id="0" name=""/>
        <dsp:cNvSpPr/>
      </dsp:nvSpPr>
      <dsp:spPr>
        <a:xfrm>
          <a:off x="0" y="2605633"/>
          <a:ext cx="4841662" cy="10583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EEEFE-9482-430A-9AE5-0C4BB38510CF}">
      <dsp:nvSpPr>
        <dsp:cNvPr id="0" name=""/>
        <dsp:cNvSpPr/>
      </dsp:nvSpPr>
      <dsp:spPr>
        <a:xfrm>
          <a:off x="320161" y="2843770"/>
          <a:ext cx="582681" cy="5821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C9CD14-9554-4DD0-A423-E6B1CF45730B}">
      <dsp:nvSpPr>
        <dsp:cNvPr id="0" name=""/>
        <dsp:cNvSpPr/>
      </dsp:nvSpPr>
      <dsp:spPr>
        <a:xfrm>
          <a:off x="1223004" y="2605633"/>
          <a:ext cx="3303316" cy="105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122" tIns="112122" rIns="112122" bIns="112122" numCol="1" spcCol="1270" anchor="ctr" anchorCtr="0">
          <a:noAutofit/>
        </a:bodyPr>
        <a:lstStyle/>
        <a:p>
          <a:pPr lvl="0" algn="l" defTabSz="622300">
            <a:lnSpc>
              <a:spcPct val="100000"/>
            </a:lnSpc>
            <a:spcBef>
              <a:spcPct val="0"/>
            </a:spcBef>
            <a:spcAft>
              <a:spcPct val="35000"/>
            </a:spcAft>
          </a:pPr>
          <a:r>
            <a:rPr lang="en-US" sz="1400" kern="1200"/>
            <a:t>Practice daily in a relaxed state: Integrate affirmations into calm moments, like morning routines or before sleep, for better absorption.</a:t>
          </a:r>
        </a:p>
      </dsp:txBody>
      <dsp:txXfrm>
        <a:off x="1223004" y="2605633"/>
        <a:ext cx="3303316" cy="1059420"/>
      </dsp:txXfrm>
    </dsp:sp>
    <dsp:sp modelId="{51F8A854-7C00-4256-9CCA-1CC1BEE7C230}">
      <dsp:nvSpPr>
        <dsp:cNvPr id="0" name=""/>
        <dsp:cNvSpPr/>
      </dsp:nvSpPr>
      <dsp:spPr>
        <a:xfrm>
          <a:off x="0" y="3907206"/>
          <a:ext cx="4841662" cy="10583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B9A594-2D36-4F15-BFF9-DC7B87A8B7D6}">
      <dsp:nvSpPr>
        <dsp:cNvPr id="0" name=""/>
        <dsp:cNvSpPr/>
      </dsp:nvSpPr>
      <dsp:spPr>
        <a:xfrm>
          <a:off x="320161" y="4145343"/>
          <a:ext cx="582681" cy="5821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860D61-C7A3-454F-A057-D3FBF5C2E262}">
      <dsp:nvSpPr>
        <dsp:cNvPr id="0" name=""/>
        <dsp:cNvSpPr/>
      </dsp:nvSpPr>
      <dsp:spPr>
        <a:xfrm>
          <a:off x="1223004" y="3907206"/>
          <a:ext cx="3303316" cy="105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122" tIns="112122" rIns="112122" bIns="112122" numCol="1" spcCol="1270" anchor="ctr" anchorCtr="0">
          <a:noAutofit/>
        </a:bodyPr>
        <a:lstStyle/>
        <a:p>
          <a:pPr lvl="0" algn="l" defTabSz="622300">
            <a:lnSpc>
              <a:spcPct val="100000"/>
            </a:lnSpc>
            <a:spcBef>
              <a:spcPct val="0"/>
            </a:spcBef>
            <a:spcAft>
              <a:spcPct val="35000"/>
            </a:spcAft>
          </a:pPr>
          <a:r>
            <a:rPr lang="en-US" sz="1400" kern="1200"/>
            <a:t>Use reminders like sticky notes, journal prompts, or art displays: Surround yourself with visual cues that make affirmations part of daily life.</a:t>
          </a:r>
        </a:p>
      </dsp:txBody>
      <dsp:txXfrm>
        <a:off x="1223004" y="3907206"/>
        <a:ext cx="3303316" cy="1059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D0B13-8889-41E3-AFCB-2E1F0121102D}">
      <dsp:nvSpPr>
        <dsp:cNvPr id="0" name=""/>
        <dsp:cNvSpPr/>
      </dsp:nvSpPr>
      <dsp:spPr>
        <a:xfrm>
          <a:off x="292043" y="725732"/>
          <a:ext cx="908208" cy="90820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772249-3598-42F7-A122-D35317EF40EA}">
      <dsp:nvSpPr>
        <dsp:cNvPr id="0" name=""/>
        <dsp:cNvSpPr/>
      </dsp:nvSpPr>
      <dsp:spPr>
        <a:xfrm>
          <a:off x="485596" y="919284"/>
          <a:ext cx="521103" cy="5211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20C067-ADD7-4CEC-B86D-0C5484D69FE8}">
      <dsp:nvSpPr>
        <dsp:cNvPr id="0" name=""/>
        <dsp:cNvSpPr/>
      </dsp:nvSpPr>
      <dsp:spPr>
        <a:xfrm>
          <a:off x="1714" y="1916825"/>
          <a:ext cx="1488867" cy="1011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b="0" kern="1200" cap="none" dirty="0"/>
            <a:t>Cognitive behavioral therapy (CBT) integration: </a:t>
          </a:r>
          <a:r>
            <a:rPr lang="en-US" sz="1100" kern="1200" cap="none" dirty="0"/>
            <a:t>affirmations replace harmful, negative self-talk with empowering statements, supporting cognitive restructuring.</a:t>
          </a:r>
        </a:p>
      </dsp:txBody>
      <dsp:txXfrm>
        <a:off x="1714" y="1916825"/>
        <a:ext cx="1488867" cy="1011382"/>
      </dsp:txXfrm>
    </dsp:sp>
    <dsp:sp modelId="{2B4B3A32-68D7-4CFE-999E-28B623ED0BA1}">
      <dsp:nvSpPr>
        <dsp:cNvPr id="0" name=""/>
        <dsp:cNvSpPr/>
      </dsp:nvSpPr>
      <dsp:spPr>
        <a:xfrm>
          <a:off x="2041462" y="725732"/>
          <a:ext cx="908208" cy="90820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7D2AD-D041-4B44-A330-E654378FFB21}">
      <dsp:nvSpPr>
        <dsp:cNvPr id="0" name=""/>
        <dsp:cNvSpPr/>
      </dsp:nvSpPr>
      <dsp:spPr>
        <a:xfrm>
          <a:off x="2235015" y="919284"/>
          <a:ext cx="521103" cy="5211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DEEDC5-6C7A-4B3C-B225-7F7E3F7A1A2D}">
      <dsp:nvSpPr>
        <dsp:cNvPr id="0" name=""/>
        <dsp:cNvSpPr/>
      </dsp:nvSpPr>
      <dsp:spPr>
        <a:xfrm>
          <a:off x="1751133" y="1916825"/>
          <a:ext cx="1488867" cy="1011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b="0" kern="1200" cap="none" dirty="0"/>
            <a:t>Digital CBT and telehealth: </a:t>
          </a:r>
          <a:r>
            <a:rPr lang="en-US" sz="1100" kern="1200" cap="none" dirty="0"/>
            <a:t>embedding affirmations in digital CBT modules or mobile apps increases self-efficacy and treatment adherence.</a:t>
          </a:r>
        </a:p>
      </dsp:txBody>
      <dsp:txXfrm>
        <a:off x="1751133" y="1916825"/>
        <a:ext cx="1488867" cy="1011382"/>
      </dsp:txXfrm>
    </dsp:sp>
    <dsp:sp modelId="{50FCCF9D-AC38-42D2-85EF-A0F0FA0A0494}">
      <dsp:nvSpPr>
        <dsp:cNvPr id="0" name=""/>
        <dsp:cNvSpPr/>
      </dsp:nvSpPr>
      <dsp:spPr>
        <a:xfrm>
          <a:off x="3790881" y="725732"/>
          <a:ext cx="908208" cy="90820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8D4C9-11DB-438E-9D65-9F9E72A915EE}">
      <dsp:nvSpPr>
        <dsp:cNvPr id="0" name=""/>
        <dsp:cNvSpPr/>
      </dsp:nvSpPr>
      <dsp:spPr>
        <a:xfrm>
          <a:off x="3984434" y="919284"/>
          <a:ext cx="521103" cy="5211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FF15C3-0661-4FB5-8AEC-5FD4315ACA87}">
      <dsp:nvSpPr>
        <dsp:cNvPr id="0" name=""/>
        <dsp:cNvSpPr/>
      </dsp:nvSpPr>
      <dsp:spPr>
        <a:xfrm>
          <a:off x="3500552" y="1916825"/>
          <a:ext cx="1488867" cy="1011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cap="none" dirty="0"/>
            <a:t>Resilience and stereotype threat reduction reinforces personal worth in marginalized populations, boosting resilience and performance under pressure.</a:t>
          </a:r>
        </a:p>
      </dsp:txBody>
      <dsp:txXfrm>
        <a:off x="3500552" y="1916825"/>
        <a:ext cx="1488867" cy="1011382"/>
      </dsp:txXfrm>
    </dsp:sp>
    <dsp:sp modelId="{5B60A97F-98BE-487D-8BF3-94FFC48A0376}">
      <dsp:nvSpPr>
        <dsp:cNvPr id="0" name=""/>
        <dsp:cNvSpPr/>
      </dsp:nvSpPr>
      <dsp:spPr>
        <a:xfrm>
          <a:off x="5540300" y="725732"/>
          <a:ext cx="908208" cy="90820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A288D-D891-49D1-AA41-FF0D57283AF4}">
      <dsp:nvSpPr>
        <dsp:cNvPr id="0" name=""/>
        <dsp:cNvSpPr/>
      </dsp:nvSpPr>
      <dsp:spPr>
        <a:xfrm>
          <a:off x="5733853" y="919284"/>
          <a:ext cx="521103" cy="5211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21F736-E892-4BD0-95B9-BB37647EA463}">
      <dsp:nvSpPr>
        <dsp:cNvPr id="0" name=""/>
        <dsp:cNvSpPr/>
      </dsp:nvSpPr>
      <dsp:spPr>
        <a:xfrm>
          <a:off x="5249971" y="1916825"/>
          <a:ext cx="1488867" cy="1011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b="0" kern="1200" cap="none" dirty="0"/>
            <a:t>Trauma-informed practice: </a:t>
          </a:r>
          <a:r>
            <a:rPr lang="en-US" sz="1100" kern="1200" cap="none" dirty="0"/>
            <a:t>tailors affirmations to focus on safety, empowerment, and self-compassion to aid trauma recovery.</a:t>
          </a:r>
        </a:p>
      </dsp:txBody>
      <dsp:txXfrm>
        <a:off x="5249971" y="1916825"/>
        <a:ext cx="1488867" cy="101138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3250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1762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3599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31176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442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88613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98161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49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1273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9907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453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5910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812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178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0891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2165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8/28/2025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209580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olkadotchair.com/2012/08/diy-bookmarks-using-rhonna-designs-art.html/"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26/science.1128317" TargetMode="External"/><Relationship Id="rId2" Type="http://schemas.openxmlformats.org/officeDocument/2006/relationships/hyperlink" Target="https://doi.org/10.1093/scan/nsv139" TargetMode="External"/><Relationship Id="rId1" Type="http://schemas.openxmlformats.org/officeDocument/2006/relationships/slideLayout" Target="../slideLayouts/slideLayout2.xml"/><Relationship Id="rId4" Type="http://schemas.openxmlformats.org/officeDocument/2006/relationships/hyperlink" Target="https://www.therapistaid.com/therapy-worksheets/positive-psych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0" name="Freeform 12">
              <a:extLst>
                <a:ext uri="{FF2B5EF4-FFF2-40B4-BE49-F238E27FC236}">
                  <a16:creationId xmlns:a16="http://schemas.microsoft.com/office/drawing/2014/main" id="{DF54AEB5-68B5-46AE-B8F0-EEBE5DFED8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1" name="Freeform 13">
              <a:extLst>
                <a:ext uri="{FF2B5EF4-FFF2-40B4-BE49-F238E27FC236}">
                  <a16:creationId xmlns:a16="http://schemas.microsoft.com/office/drawing/2014/main" id="{E3F708CB-F094-4EE7-8AD5-A462F1DF8B8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2" name="Freeform 14">
              <a:extLst>
                <a:ext uri="{FF2B5EF4-FFF2-40B4-BE49-F238E27FC236}">
                  <a16:creationId xmlns:a16="http://schemas.microsoft.com/office/drawing/2014/main" id="{ECFCFB22-E8B5-4FAC-A354-E7E0CE6F2B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3" name="Freeform 15">
              <a:extLst>
                <a:ext uri="{FF2B5EF4-FFF2-40B4-BE49-F238E27FC236}">
                  <a16:creationId xmlns:a16="http://schemas.microsoft.com/office/drawing/2014/main" id="{ED1DB3B4-A6DC-476F-986E-DF361EE842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4" name="Freeform 16">
              <a:extLst>
                <a:ext uri="{FF2B5EF4-FFF2-40B4-BE49-F238E27FC236}">
                  <a16:creationId xmlns:a16="http://schemas.microsoft.com/office/drawing/2014/main" id="{4EE13DFA-3489-4DE6-9154-34D9CB4005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5" name="Freeform 17">
              <a:extLst>
                <a:ext uri="{FF2B5EF4-FFF2-40B4-BE49-F238E27FC236}">
                  <a16:creationId xmlns:a16="http://schemas.microsoft.com/office/drawing/2014/main" id="{5CD12D51-F9A8-4CC9-B9C9-206EAFD8C1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6" name="Freeform 18">
              <a:extLst>
                <a:ext uri="{FF2B5EF4-FFF2-40B4-BE49-F238E27FC236}">
                  <a16:creationId xmlns:a16="http://schemas.microsoft.com/office/drawing/2014/main" id="{266B326C-1178-40F9-A265-6067D363B4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7" name="Freeform 19">
              <a:extLst>
                <a:ext uri="{FF2B5EF4-FFF2-40B4-BE49-F238E27FC236}">
                  <a16:creationId xmlns:a16="http://schemas.microsoft.com/office/drawing/2014/main" id="{12F3B319-F00B-4755-BC54-95511E21DB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8" name="Freeform 20">
              <a:extLst>
                <a:ext uri="{FF2B5EF4-FFF2-40B4-BE49-F238E27FC236}">
                  <a16:creationId xmlns:a16="http://schemas.microsoft.com/office/drawing/2014/main" id="{3079D7BD-8A3F-47F6-8407-D9DA96FF35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9" name="Freeform 21">
              <a:extLst>
                <a:ext uri="{FF2B5EF4-FFF2-40B4-BE49-F238E27FC236}">
                  <a16:creationId xmlns:a16="http://schemas.microsoft.com/office/drawing/2014/main" id="{1F97C31C-8585-43FB-924B-8ADD651233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0" name="Freeform 22">
              <a:extLst>
                <a:ext uri="{FF2B5EF4-FFF2-40B4-BE49-F238E27FC236}">
                  <a16:creationId xmlns:a16="http://schemas.microsoft.com/office/drawing/2014/main" id="{A33E1C89-7E74-49BF-A5D1-9A352ED03E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4" name="Freeform 28">
              <a:extLst>
                <a:ext uri="{FF2B5EF4-FFF2-40B4-BE49-F238E27FC236}">
                  <a16:creationId xmlns:a16="http://schemas.microsoft.com/office/drawing/2014/main" id="{257F945B-2AA3-4328-BFF5-20DE64011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5" name="Freeform 29">
              <a:extLst>
                <a:ext uri="{FF2B5EF4-FFF2-40B4-BE49-F238E27FC236}">
                  <a16:creationId xmlns:a16="http://schemas.microsoft.com/office/drawing/2014/main" id="{E1A7230F-6A6F-403C-9D83-7176E28525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6" name="Freeform 30">
              <a:extLst>
                <a:ext uri="{FF2B5EF4-FFF2-40B4-BE49-F238E27FC236}">
                  <a16:creationId xmlns:a16="http://schemas.microsoft.com/office/drawing/2014/main" id="{E33E315A-9CB0-460E-A8B7-0A064BBFA0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7" name="Freeform 31">
              <a:extLst>
                <a:ext uri="{FF2B5EF4-FFF2-40B4-BE49-F238E27FC236}">
                  <a16:creationId xmlns:a16="http://schemas.microsoft.com/office/drawing/2014/main" id="{22CAAD33-CFAD-4E61-82AE-0C6F838530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8" name="Freeform 32">
              <a:extLst>
                <a:ext uri="{FF2B5EF4-FFF2-40B4-BE49-F238E27FC236}">
                  <a16:creationId xmlns:a16="http://schemas.microsoft.com/office/drawing/2014/main" id="{1A20E13C-2540-4000-A13B-8F781100E3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29" name="Freeform 33">
              <a:extLst>
                <a:ext uri="{FF2B5EF4-FFF2-40B4-BE49-F238E27FC236}">
                  <a16:creationId xmlns:a16="http://schemas.microsoft.com/office/drawing/2014/main" id="{51EF0A01-E03D-448B-B12E-D5BFC6D0D2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0" name="Freeform 34">
              <a:extLst>
                <a:ext uri="{FF2B5EF4-FFF2-40B4-BE49-F238E27FC236}">
                  <a16:creationId xmlns:a16="http://schemas.microsoft.com/office/drawing/2014/main" id="{58286A03-168E-477B-8876-2C53E4950D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1" name="Freeform 35">
              <a:extLst>
                <a:ext uri="{FF2B5EF4-FFF2-40B4-BE49-F238E27FC236}">
                  <a16:creationId xmlns:a16="http://schemas.microsoft.com/office/drawing/2014/main" id="{3DFFC705-1899-4E4C-AE76-F85BAF2F66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2" name="Freeform 36">
              <a:extLst>
                <a:ext uri="{FF2B5EF4-FFF2-40B4-BE49-F238E27FC236}">
                  <a16:creationId xmlns:a16="http://schemas.microsoft.com/office/drawing/2014/main" id="{01C9598D-BDF6-4A24-83B6-4DCA4D1349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3" name="Freeform 37">
              <a:extLst>
                <a:ext uri="{FF2B5EF4-FFF2-40B4-BE49-F238E27FC236}">
                  <a16:creationId xmlns:a16="http://schemas.microsoft.com/office/drawing/2014/main" id="{950C8213-67CD-4DEF-AA44-8BB3101392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4" name="Freeform 38">
              <a:extLst>
                <a:ext uri="{FF2B5EF4-FFF2-40B4-BE49-F238E27FC236}">
                  <a16:creationId xmlns:a16="http://schemas.microsoft.com/office/drawing/2014/main" id="{2016FE1D-E3EB-4CF6-809B-159872CC78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Freeform 11">
            <a:extLst>
              <a:ext uri="{FF2B5EF4-FFF2-40B4-BE49-F238E27FC236}">
                <a16:creationId xmlns:a16="http://schemas.microsoft.com/office/drawing/2014/main" id="{BFE4781A-41C7-4F27-8792-A74EFB8E5C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0" name="Rectangle 39">
            <a:extLst>
              <a:ext uri="{FF2B5EF4-FFF2-40B4-BE49-F238E27FC236}">
                <a16:creationId xmlns:a16="http://schemas.microsoft.com/office/drawing/2014/main" id="{5BE0789E-91A7-4246-978E-A17FE1BF95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96802"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3C6C0BD2-8B3C-4042-B4EE-5DB7665A373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bg2"/>
          </a:solidFill>
        </p:grpSpPr>
        <p:sp>
          <p:nvSpPr>
            <p:cNvPr id="43" name="Freeform 27">
              <a:extLst>
                <a:ext uri="{FF2B5EF4-FFF2-40B4-BE49-F238E27FC236}">
                  <a16:creationId xmlns:a16="http://schemas.microsoft.com/office/drawing/2014/main" id="{5F53669F-C1E6-43B8-AC6F-B44CE56BF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44" name="Freeform 28">
              <a:extLst>
                <a:ext uri="{FF2B5EF4-FFF2-40B4-BE49-F238E27FC236}">
                  <a16:creationId xmlns:a16="http://schemas.microsoft.com/office/drawing/2014/main" id="{53966C25-DAEA-4318-8FBC-EC6FF8F5A1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45" name="Freeform 29">
              <a:extLst>
                <a:ext uri="{FF2B5EF4-FFF2-40B4-BE49-F238E27FC236}">
                  <a16:creationId xmlns:a16="http://schemas.microsoft.com/office/drawing/2014/main" id="{ED6EA716-EAD4-4023-8673-0809A1E245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46" name="Freeform 30">
              <a:extLst>
                <a:ext uri="{FF2B5EF4-FFF2-40B4-BE49-F238E27FC236}">
                  <a16:creationId xmlns:a16="http://schemas.microsoft.com/office/drawing/2014/main" id="{84261748-EFC0-4729-A7BB-A88FDAF6FAF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47" name="Freeform 31">
              <a:extLst>
                <a:ext uri="{FF2B5EF4-FFF2-40B4-BE49-F238E27FC236}">
                  <a16:creationId xmlns:a16="http://schemas.microsoft.com/office/drawing/2014/main" id="{2C14F808-CC69-494F-98AC-CB750416CCF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48" name="Freeform 32">
              <a:extLst>
                <a:ext uri="{FF2B5EF4-FFF2-40B4-BE49-F238E27FC236}">
                  <a16:creationId xmlns:a16="http://schemas.microsoft.com/office/drawing/2014/main" id="{F1CA3607-84D0-4085-A363-796A17B1D7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49" name="Freeform 33">
              <a:extLst>
                <a:ext uri="{FF2B5EF4-FFF2-40B4-BE49-F238E27FC236}">
                  <a16:creationId xmlns:a16="http://schemas.microsoft.com/office/drawing/2014/main" id="{491E6160-2958-4A90-8B50-EDA182AABB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50" name="Freeform 34">
              <a:extLst>
                <a:ext uri="{FF2B5EF4-FFF2-40B4-BE49-F238E27FC236}">
                  <a16:creationId xmlns:a16="http://schemas.microsoft.com/office/drawing/2014/main" id="{559F6CB7-E057-499B-A859-3602769892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51" name="Freeform 35">
              <a:extLst>
                <a:ext uri="{FF2B5EF4-FFF2-40B4-BE49-F238E27FC236}">
                  <a16:creationId xmlns:a16="http://schemas.microsoft.com/office/drawing/2014/main" id="{FF12353D-CF89-4D03-8075-C161824E23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52" name="Freeform 36">
              <a:extLst>
                <a:ext uri="{FF2B5EF4-FFF2-40B4-BE49-F238E27FC236}">
                  <a16:creationId xmlns:a16="http://schemas.microsoft.com/office/drawing/2014/main" id="{5B91C9D6-FAF2-445B-AF1B-43992602A9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53" name="Freeform 37">
              <a:extLst>
                <a:ext uri="{FF2B5EF4-FFF2-40B4-BE49-F238E27FC236}">
                  <a16:creationId xmlns:a16="http://schemas.microsoft.com/office/drawing/2014/main" id="{570F7A1D-86B1-4AD1-B4A3-9AE2A52C857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54" name="Freeform 38">
              <a:extLst>
                <a:ext uri="{FF2B5EF4-FFF2-40B4-BE49-F238E27FC236}">
                  <a16:creationId xmlns:a16="http://schemas.microsoft.com/office/drawing/2014/main" id="{52C6EBA8-95CC-4FE6-A8E4-3A6911E8A4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p:cNvSpPr>
            <a:spLocks noGrp="1"/>
          </p:cNvSpPr>
          <p:nvPr>
            <p:ph type="ctrTitle"/>
          </p:nvPr>
        </p:nvSpPr>
        <p:spPr>
          <a:xfrm>
            <a:off x="828774" y="1109940"/>
            <a:ext cx="2535798" cy="4671240"/>
          </a:xfrm>
        </p:spPr>
        <p:txBody>
          <a:bodyPr vert="horz" lIns="91440" tIns="45720" rIns="91440" bIns="45720" rtlCol="0" anchor="ctr">
            <a:normAutofit/>
          </a:bodyPr>
          <a:lstStyle/>
          <a:p>
            <a:pPr algn="r">
              <a:lnSpc>
                <a:spcPct val="90000"/>
              </a:lnSpc>
            </a:pPr>
            <a:r>
              <a:rPr lang="en-US" sz="2800" dirty="0"/>
              <a:t>Affirmation Art: Using Positive Affirmations to Strengthen Recovery</a:t>
            </a:r>
          </a:p>
        </p:txBody>
      </p:sp>
      <p:sp>
        <p:nvSpPr>
          <p:cNvPr id="56" name="Freeform 11">
            <a:extLst>
              <a:ext uri="{FF2B5EF4-FFF2-40B4-BE49-F238E27FC236}">
                <a16:creationId xmlns:a16="http://schemas.microsoft.com/office/drawing/2014/main" id="{15EDA122-4530-45D2-A70A-B1A967AAE5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58" name="Rectangle 57">
            <a:extLst>
              <a:ext uri="{FF2B5EF4-FFF2-40B4-BE49-F238E27FC236}">
                <a16:creationId xmlns:a16="http://schemas.microsoft.com/office/drawing/2014/main" id="{9782F52E-0F94-4BFC-9F89-B054DDEAB9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964131" y="1093380"/>
            <a:ext cx="4664328" cy="4679250"/>
          </a:xfrm>
        </p:spPr>
        <p:txBody>
          <a:bodyPr vert="horz" lIns="91440" tIns="45720" rIns="91440" bIns="45720" rtlCol="0" anchor="ctr">
            <a:normAutofit/>
          </a:bodyPr>
          <a:lstStyle/>
          <a:p>
            <a:pPr algn="ctr"/>
            <a:r>
              <a:rPr lang="en-US" dirty="0">
                <a:solidFill>
                  <a:schemeClr val="tx1">
                    <a:lumMod val="75000"/>
                    <a:lumOff val="25000"/>
                  </a:schemeClr>
                </a:solidFill>
              </a:rPr>
              <a:t>An interactive workshop combining creative expression and affirmations to enhance recovery outcomes.</a:t>
            </a:r>
          </a:p>
          <a:p>
            <a:pPr indent="-228600" algn="ctr">
              <a:buFont typeface="Wingdings 3" charset="2"/>
              <a:buChar char=""/>
            </a:pPr>
            <a:endParaRPr lang="en-US" dirty="0">
              <a:solidFill>
                <a:schemeClr val="tx1">
                  <a:lumMod val="75000"/>
                  <a:lumOff val="25000"/>
                </a:schemeClr>
              </a:solidFill>
            </a:endParaRPr>
          </a:p>
          <a:p>
            <a:pPr algn="ctr"/>
            <a:r>
              <a:rPr lang="en-US" dirty="0">
                <a:solidFill>
                  <a:schemeClr val="tx1">
                    <a:lumMod val="75000"/>
                    <a:lumOff val="25000"/>
                  </a:schemeClr>
                </a:solidFill>
              </a:rPr>
              <a:t>Created by: </a:t>
            </a:r>
          </a:p>
          <a:p>
            <a:pPr algn="ctr"/>
            <a:r>
              <a:rPr lang="en-US" dirty="0">
                <a:solidFill>
                  <a:schemeClr val="tx1">
                    <a:lumMod val="75000"/>
                    <a:lumOff val="25000"/>
                  </a:schemeClr>
                </a:solidFill>
              </a:rPr>
              <a:t/>
            </a:r>
            <a:br>
              <a:rPr lang="en-US" dirty="0">
                <a:solidFill>
                  <a:schemeClr val="tx1">
                    <a:lumMod val="75000"/>
                    <a:lumOff val="25000"/>
                  </a:schemeClr>
                </a:solidFill>
              </a:rPr>
            </a:br>
            <a:r>
              <a:rPr lang="en-US" dirty="0">
                <a:solidFill>
                  <a:schemeClr val="tx1">
                    <a:lumMod val="75000"/>
                    <a:lumOff val="25000"/>
                  </a:schemeClr>
                </a:solidFill>
              </a:rPr>
              <a:t>Erica </a:t>
            </a:r>
            <a:r>
              <a:rPr lang="en-US" dirty="0" err="1">
                <a:solidFill>
                  <a:schemeClr val="tx1">
                    <a:lumMod val="75000"/>
                    <a:lumOff val="25000"/>
                  </a:schemeClr>
                </a:solidFill>
              </a:rPr>
              <a:t>Jennett</a:t>
            </a:r>
            <a:r>
              <a:rPr lang="en-US" dirty="0">
                <a:solidFill>
                  <a:schemeClr val="tx1">
                    <a:lumMod val="75000"/>
                    <a:lumOff val="25000"/>
                  </a:schemeClr>
                </a:solidFill>
              </a:rPr>
              <a:t>, </a:t>
            </a:r>
            <a:r>
              <a:rPr lang="en-US" dirty="0" smtClean="0">
                <a:solidFill>
                  <a:schemeClr val="tx1">
                    <a:lumMod val="75000"/>
                    <a:lumOff val="25000"/>
                  </a:schemeClr>
                </a:solidFill>
              </a:rPr>
              <a:t>LPC</a:t>
            </a:r>
          </a:p>
          <a:p>
            <a:pPr algn="ctr"/>
            <a:r>
              <a:rPr lang="en-US" dirty="0" smtClean="0">
                <a:solidFill>
                  <a:schemeClr val="tx1">
                    <a:lumMod val="75000"/>
                    <a:lumOff val="25000"/>
                  </a:schemeClr>
                </a:solidFill>
              </a:rPr>
              <a:t>Presented </a:t>
            </a:r>
            <a:r>
              <a:rPr lang="en-US" dirty="0">
                <a:solidFill>
                  <a:schemeClr val="tx1">
                    <a:lumMod val="75000"/>
                    <a:lumOff val="25000"/>
                  </a:schemeClr>
                </a:solidFill>
              </a:rPr>
              <a:t>by:</a:t>
            </a:r>
          </a:p>
          <a:p>
            <a:pPr algn="ctr"/>
            <a:r>
              <a:rPr lang="en-US" dirty="0">
                <a:solidFill>
                  <a:schemeClr val="tx1">
                    <a:lumMod val="75000"/>
                    <a:lumOff val="25000"/>
                  </a:schemeClr>
                </a:solidFill>
              </a:rPr>
              <a:t>Kristen Robinson, BS, LADAC II, QCS</a:t>
            </a:r>
          </a:p>
          <a:p>
            <a:pPr algn="ctr"/>
            <a:endParaRPr lang="en-US" dirty="0">
              <a:solidFill>
                <a:schemeClr val="tx1">
                  <a:lumMod val="75000"/>
                  <a:lumOff val="25000"/>
                </a:schemeClr>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7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7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33B7A-D441-F270-7E23-7812070B173E}"/>
              </a:ext>
            </a:extLst>
          </p:cNvPr>
          <p:cNvSpPr>
            <a:spLocks noGrp="1"/>
          </p:cNvSpPr>
          <p:nvPr>
            <p:ph type="title"/>
          </p:nvPr>
        </p:nvSpPr>
        <p:spPr>
          <a:xfrm>
            <a:off x="2529796" y="624110"/>
            <a:ext cx="6098663" cy="1280890"/>
          </a:xfrm>
        </p:spPr>
        <p:txBody>
          <a:bodyPr>
            <a:normAutofit/>
          </a:bodyPr>
          <a:lstStyle/>
          <a:p>
            <a:pPr algn="ctr"/>
            <a:r>
              <a:rPr lang="en-US" dirty="0"/>
              <a:t>Incorporating Affirmation Art in Recovery</a:t>
            </a:r>
          </a:p>
        </p:txBody>
      </p:sp>
      <p:sp>
        <p:nvSpPr>
          <p:cNvPr id="10" name="Rectangle 9">
            <a:extLst>
              <a:ext uri="{FF2B5EF4-FFF2-40B4-BE49-F238E27FC236}">
                <a16:creationId xmlns:a16="http://schemas.microsoft.com/office/drawing/2014/main" id="{81B8C4F6-C3AC-4C94-8EC7-E4F7B7E9CD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0B789310-9859-4942-98C8-3D2F12AAAE7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44" name="Freeform 11">
              <a:extLst>
                <a:ext uri="{FF2B5EF4-FFF2-40B4-BE49-F238E27FC236}">
                  <a16:creationId xmlns:a16="http://schemas.microsoft.com/office/drawing/2014/main" id="{FE9E5460-2AA9-4786-B69C-23DBEF3568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45" name="Freeform 12">
              <a:extLst>
                <a:ext uri="{FF2B5EF4-FFF2-40B4-BE49-F238E27FC236}">
                  <a16:creationId xmlns:a16="http://schemas.microsoft.com/office/drawing/2014/main" id="{E344A2AF-3860-4427-B13E-98021C17ABF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46" name="Freeform 13">
              <a:extLst>
                <a:ext uri="{FF2B5EF4-FFF2-40B4-BE49-F238E27FC236}">
                  <a16:creationId xmlns:a16="http://schemas.microsoft.com/office/drawing/2014/main" id="{DDBDD44E-1DC0-48AB-8FEC-E098D91974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47" name="Freeform 14">
              <a:extLst>
                <a:ext uri="{FF2B5EF4-FFF2-40B4-BE49-F238E27FC236}">
                  <a16:creationId xmlns:a16="http://schemas.microsoft.com/office/drawing/2014/main" id="{3151FF3E-5E3F-4D82-A684-0003BACEA8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48" name="Freeform 15">
              <a:extLst>
                <a:ext uri="{FF2B5EF4-FFF2-40B4-BE49-F238E27FC236}">
                  <a16:creationId xmlns:a16="http://schemas.microsoft.com/office/drawing/2014/main" id="{C6CBF27E-7F0C-4489-95A7-82DE1C0460A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49" name="Freeform 16">
              <a:extLst>
                <a:ext uri="{FF2B5EF4-FFF2-40B4-BE49-F238E27FC236}">
                  <a16:creationId xmlns:a16="http://schemas.microsoft.com/office/drawing/2014/main" id="{233BE304-221E-425E-A484-4B2E5F405B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50" name="Freeform 17">
              <a:extLst>
                <a:ext uri="{FF2B5EF4-FFF2-40B4-BE49-F238E27FC236}">
                  <a16:creationId xmlns:a16="http://schemas.microsoft.com/office/drawing/2014/main" id="{10D5734E-EAEA-4A08-86A9-39BD5563EC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51" name="Freeform 18">
              <a:extLst>
                <a:ext uri="{FF2B5EF4-FFF2-40B4-BE49-F238E27FC236}">
                  <a16:creationId xmlns:a16="http://schemas.microsoft.com/office/drawing/2014/main" id="{4D47FE86-98D1-4E35-86E4-16E9A19A64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52" name="Freeform 19">
              <a:extLst>
                <a:ext uri="{FF2B5EF4-FFF2-40B4-BE49-F238E27FC236}">
                  <a16:creationId xmlns:a16="http://schemas.microsoft.com/office/drawing/2014/main" id="{F00661F9-B224-4DB1-8EFB-ABF9402BDE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53" name="Freeform 20">
              <a:extLst>
                <a:ext uri="{FF2B5EF4-FFF2-40B4-BE49-F238E27FC236}">
                  <a16:creationId xmlns:a16="http://schemas.microsoft.com/office/drawing/2014/main" id="{679DCB4E-8D36-4B7A-AF0C-8399F113AE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54" name="Freeform 21">
              <a:extLst>
                <a:ext uri="{FF2B5EF4-FFF2-40B4-BE49-F238E27FC236}">
                  <a16:creationId xmlns:a16="http://schemas.microsoft.com/office/drawing/2014/main" id="{4FAD51F6-D24C-4FD6-BEAE-41F0E5A8253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55" name="Group 54">
            <a:extLst>
              <a:ext uri="{FF2B5EF4-FFF2-40B4-BE49-F238E27FC236}">
                <a16:creationId xmlns:a16="http://schemas.microsoft.com/office/drawing/2014/main" id="{6F1CEC7A-E419-4950-AA57-B00546C29CA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56" name="Freeform 27">
              <a:extLst>
                <a:ext uri="{FF2B5EF4-FFF2-40B4-BE49-F238E27FC236}">
                  <a16:creationId xmlns:a16="http://schemas.microsoft.com/office/drawing/2014/main" id="{7AE7DCD1-5235-45E8-B229-15A3E3962E7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57" name="Freeform 28">
              <a:extLst>
                <a:ext uri="{FF2B5EF4-FFF2-40B4-BE49-F238E27FC236}">
                  <a16:creationId xmlns:a16="http://schemas.microsoft.com/office/drawing/2014/main" id="{C82E58C3-65A5-4079-BF94-E675AA410C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58" name="Freeform 29">
              <a:extLst>
                <a:ext uri="{FF2B5EF4-FFF2-40B4-BE49-F238E27FC236}">
                  <a16:creationId xmlns:a16="http://schemas.microsoft.com/office/drawing/2014/main" id="{7AABE1FA-6DC8-4A47-AC5C-F05B9C111C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59" name="Freeform 30">
              <a:extLst>
                <a:ext uri="{FF2B5EF4-FFF2-40B4-BE49-F238E27FC236}">
                  <a16:creationId xmlns:a16="http://schemas.microsoft.com/office/drawing/2014/main" id="{17BB7298-8900-4C67-B800-BD241F0199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60" name="Freeform 31">
              <a:extLst>
                <a:ext uri="{FF2B5EF4-FFF2-40B4-BE49-F238E27FC236}">
                  <a16:creationId xmlns:a16="http://schemas.microsoft.com/office/drawing/2014/main" id="{EE3442F8-53C2-490C-94EF-E423ECB957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61" name="Freeform 32">
              <a:extLst>
                <a:ext uri="{FF2B5EF4-FFF2-40B4-BE49-F238E27FC236}">
                  <a16:creationId xmlns:a16="http://schemas.microsoft.com/office/drawing/2014/main" id="{3DBEA916-8B10-493A-8CBF-9B5FA2A4A0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62" name="Freeform 33">
              <a:extLst>
                <a:ext uri="{FF2B5EF4-FFF2-40B4-BE49-F238E27FC236}">
                  <a16:creationId xmlns:a16="http://schemas.microsoft.com/office/drawing/2014/main" id="{248DB27B-F9EA-4F81-A746-7D57B768E0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63" name="Freeform 34">
              <a:extLst>
                <a:ext uri="{FF2B5EF4-FFF2-40B4-BE49-F238E27FC236}">
                  <a16:creationId xmlns:a16="http://schemas.microsoft.com/office/drawing/2014/main" id="{998E5C90-2A81-4013-AE09-2023B4407C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64" name="Freeform 35">
              <a:extLst>
                <a:ext uri="{FF2B5EF4-FFF2-40B4-BE49-F238E27FC236}">
                  <a16:creationId xmlns:a16="http://schemas.microsoft.com/office/drawing/2014/main" id="{86A8318B-7607-4519-8EEB-C7DD509653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65" name="Freeform 36">
              <a:extLst>
                <a:ext uri="{FF2B5EF4-FFF2-40B4-BE49-F238E27FC236}">
                  <a16:creationId xmlns:a16="http://schemas.microsoft.com/office/drawing/2014/main" id="{5009FB1B-4865-45DB-8727-F012E3ACA55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66" name="Freeform 37">
              <a:extLst>
                <a:ext uri="{FF2B5EF4-FFF2-40B4-BE49-F238E27FC236}">
                  <a16:creationId xmlns:a16="http://schemas.microsoft.com/office/drawing/2014/main" id="{5B209B64-3A98-4B1A-857A-2368AFED67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a:extLst>
              <a:ext uri="{FF2B5EF4-FFF2-40B4-BE49-F238E27FC236}">
                <a16:creationId xmlns:a16="http://schemas.microsoft.com/office/drawing/2014/main" id="{FAF5CE1B-1C31-52CA-A392-4520930FB3C8}"/>
              </a:ext>
            </a:extLst>
          </p:cNvPr>
          <p:cNvSpPr>
            <a:spLocks noGrp="1"/>
          </p:cNvSpPr>
          <p:nvPr>
            <p:ph idx="1"/>
          </p:nvPr>
        </p:nvSpPr>
        <p:spPr>
          <a:xfrm>
            <a:off x="2529796" y="2133600"/>
            <a:ext cx="6098663" cy="4188922"/>
          </a:xfrm>
        </p:spPr>
        <p:txBody>
          <a:bodyPr>
            <a:normAutofit fontScale="92500"/>
          </a:bodyPr>
          <a:lstStyle/>
          <a:p>
            <a:pPr>
              <a:lnSpc>
                <a:spcPct val="90000"/>
              </a:lnSpc>
              <a:buFont typeface="Arial" panose="020B0604020202020204" pitchFamily="34" charset="0"/>
              <a:buChar char="•"/>
            </a:pPr>
            <a:r>
              <a:rPr lang="en-US" sz="1400" b="1" dirty="0"/>
              <a:t>Integrate into group therapy, individual sessions, and peer support:</a:t>
            </a:r>
            <a:r>
              <a:rPr lang="en-US" sz="1400" dirty="0"/>
              <a:t/>
            </a:r>
            <a:br>
              <a:rPr lang="en-US" sz="1400" dirty="0"/>
            </a:br>
            <a:r>
              <a:rPr lang="en-US" sz="1400" dirty="0"/>
              <a:t>Affirmation art can be used as an </a:t>
            </a:r>
            <a:r>
              <a:rPr lang="en-US" sz="1400" b="1" dirty="0"/>
              <a:t>icebreaker activity</a:t>
            </a:r>
            <a:r>
              <a:rPr lang="en-US" sz="1400" dirty="0"/>
              <a:t> in group therapy, helping participants connect over shared values and strengths. In individual counseling, it becomes a </a:t>
            </a:r>
            <a:r>
              <a:rPr lang="en-US" sz="1400" b="1" dirty="0"/>
              <a:t>personalized therapeutic tool</a:t>
            </a:r>
            <a:r>
              <a:rPr lang="en-US" sz="1400" dirty="0"/>
              <a:t> that can be revisited across sessions. In peer support settings, collaborative affirmation projects can promote mutual encouragement and strengthen community bonds (Creswell et al., 2020).</a:t>
            </a:r>
          </a:p>
          <a:p>
            <a:pPr>
              <a:lnSpc>
                <a:spcPct val="90000"/>
              </a:lnSpc>
              <a:buFont typeface="Arial" panose="020B0604020202020204" pitchFamily="34" charset="0"/>
              <a:buChar char="•"/>
            </a:pPr>
            <a:r>
              <a:rPr lang="en-US" sz="1400" b="1" dirty="0"/>
              <a:t>Combine with mindfulness, journaling, and gratitude exercises:</a:t>
            </a:r>
            <a:r>
              <a:rPr lang="en-US" sz="1400" dirty="0"/>
              <a:t/>
            </a:r>
            <a:br>
              <a:rPr lang="en-US" sz="1400" dirty="0"/>
            </a:br>
            <a:r>
              <a:rPr lang="en-US" sz="1400" dirty="0"/>
              <a:t>When paired with mindfulness, affirmation art allows participants to </a:t>
            </a:r>
            <a:r>
              <a:rPr lang="en-US" sz="1400" b="1" dirty="0"/>
              <a:t>stay present</a:t>
            </a:r>
            <a:r>
              <a:rPr lang="en-US" sz="1400" dirty="0"/>
              <a:t> while creating something meaningful. Integrating it into journaling or gratitude practices can deepen self-reflection and help participants recognize positive progress in recovery (Therapist Aid, 2023). For example, a journaling prompt could be: </a:t>
            </a:r>
            <a:r>
              <a:rPr lang="en-US" sz="1400" i="1" dirty="0"/>
              <a:t>“Describe a time you embodied the affirmation on your artwork.”</a:t>
            </a:r>
            <a:endParaRPr lang="en-US" sz="1400" dirty="0"/>
          </a:p>
          <a:p>
            <a:pPr>
              <a:lnSpc>
                <a:spcPct val="90000"/>
              </a:lnSpc>
              <a:buFont typeface="Arial" panose="020B0604020202020204" pitchFamily="34" charset="0"/>
              <a:buChar char="•"/>
            </a:pPr>
            <a:r>
              <a:rPr lang="en-US" sz="1400" b="1" dirty="0"/>
              <a:t>Display in communal spaces to inspire positivity:</a:t>
            </a:r>
            <a:r>
              <a:rPr lang="en-US" sz="1400" dirty="0"/>
              <a:t/>
            </a:r>
            <a:br>
              <a:rPr lang="en-US" sz="1400" dirty="0"/>
            </a:br>
            <a:r>
              <a:rPr lang="en-US" sz="1400" dirty="0"/>
              <a:t>Finished pieces can be displayed in group rooms, community centers, or residential facilities to create an </a:t>
            </a:r>
            <a:r>
              <a:rPr lang="en-US" sz="1400" b="1" dirty="0"/>
              <a:t>environment infused with encouragement</a:t>
            </a:r>
            <a:r>
              <a:rPr lang="en-US" sz="1400" dirty="0"/>
              <a:t>. This not only provides daily visual reinforcement for the creator but also uplifts others who see it. Rotating displays or “affirmation walls” can keep the environment fresh and engaging.</a:t>
            </a:r>
          </a:p>
          <a:p>
            <a:pPr marL="0" indent="0">
              <a:lnSpc>
                <a:spcPct val="90000"/>
              </a:lnSpc>
              <a:buNone/>
            </a:pPr>
            <a:endParaRPr lang="en-US" sz="1100" dirty="0"/>
          </a:p>
        </p:txBody>
      </p:sp>
    </p:spTree>
    <p:extLst>
      <p:ext uri="{BB962C8B-B14F-4D97-AF65-F5344CB8AC3E}">
        <p14:creationId xmlns:p14="http://schemas.microsoft.com/office/powerpoint/2010/main" val="391583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ADB3-0A0D-B8F0-9A6E-9EBE1A5CCB2C}"/>
              </a:ext>
            </a:extLst>
          </p:cNvPr>
          <p:cNvSpPr>
            <a:spLocks noGrp="1"/>
          </p:cNvSpPr>
          <p:nvPr>
            <p:ph type="title"/>
          </p:nvPr>
        </p:nvSpPr>
        <p:spPr>
          <a:xfrm>
            <a:off x="1945201" y="293370"/>
            <a:ext cx="6589199" cy="1280890"/>
          </a:xfrm>
        </p:spPr>
        <p:txBody>
          <a:bodyPr>
            <a:normAutofit/>
          </a:bodyPr>
          <a:lstStyle/>
          <a:p>
            <a:r>
              <a:rPr lang="en-US" sz="2800" dirty="0"/>
              <a:t>Affirmation Art Activity Options</a:t>
            </a:r>
          </a:p>
        </p:txBody>
      </p:sp>
      <p:sp>
        <p:nvSpPr>
          <p:cNvPr id="3" name="Content Placeholder 2">
            <a:extLst>
              <a:ext uri="{FF2B5EF4-FFF2-40B4-BE49-F238E27FC236}">
                <a16:creationId xmlns:a16="http://schemas.microsoft.com/office/drawing/2014/main" id="{866DE9FF-6C2D-D354-678D-A03D9DCF4ED8}"/>
              </a:ext>
            </a:extLst>
          </p:cNvPr>
          <p:cNvSpPr>
            <a:spLocks noGrp="1"/>
          </p:cNvSpPr>
          <p:nvPr>
            <p:ph idx="1"/>
          </p:nvPr>
        </p:nvSpPr>
        <p:spPr>
          <a:xfrm>
            <a:off x="1942415" y="1134894"/>
            <a:ext cx="6591985" cy="5723106"/>
          </a:xfrm>
        </p:spPr>
        <p:txBody>
          <a:bodyPr>
            <a:normAutofit fontScale="70000" lnSpcReduction="20000"/>
          </a:bodyPr>
          <a:lstStyle/>
          <a:p>
            <a:pPr>
              <a:buNone/>
            </a:pPr>
            <a:r>
              <a:rPr lang="en-US" b="1" dirty="0"/>
              <a:t>Affirmation Stones</a:t>
            </a:r>
            <a:endParaRPr lang="en-US" dirty="0"/>
          </a:p>
          <a:p>
            <a:pPr>
              <a:buFont typeface="Arial" panose="020B0604020202020204" pitchFamily="34" charset="0"/>
              <a:buChar char="•"/>
            </a:pPr>
            <a:r>
              <a:rPr lang="en-US" dirty="0"/>
              <a:t>Paint or write affirmations (e.g., “I am resilient”) on smooth river rocks.</a:t>
            </a:r>
          </a:p>
          <a:p>
            <a:pPr>
              <a:buFont typeface="Arial" panose="020B0604020202020204" pitchFamily="34" charset="0"/>
              <a:buChar char="•"/>
            </a:pPr>
            <a:r>
              <a:rPr lang="en-US" dirty="0"/>
              <a:t>Portable reminder that can be kept on a desk or in a pocket.</a:t>
            </a:r>
          </a:p>
          <a:p>
            <a:pPr>
              <a:buNone/>
            </a:pPr>
            <a:r>
              <a:rPr lang="en-US" b="1" dirty="0"/>
              <a:t>Affirmation Bookmarks</a:t>
            </a:r>
            <a:r>
              <a:rPr lang="en-US" dirty="0"/>
              <a:t>  </a:t>
            </a:r>
            <a:r>
              <a:rPr lang="en-US" i="1" dirty="0"/>
              <a:t>(Workshop Activity)</a:t>
            </a:r>
            <a:endParaRPr lang="en-US" dirty="0"/>
          </a:p>
          <a:p>
            <a:pPr>
              <a:buFont typeface="Arial" panose="020B0604020202020204" pitchFamily="34" charset="0"/>
              <a:buChar char="•"/>
            </a:pPr>
            <a:r>
              <a:rPr lang="en-US" dirty="0"/>
              <a:t>Create bookmarks with hand-written affirmations and decorate them.</a:t>
            </a:r>
          </a:p>
          <a:p>
            <a:pPr>
              <a:buFont typeface="Arial" panose="020B0604020202020204" pitchFamily="34" charset="0"/>
              <a:buChar char="•"/>
            </a:pPr>
            <a:r>
              <a:rPr lang="en-US" dirty="0"/>
              <a:t>A daily reminder each time participants open a book.</a:t>
            </a:r>
          </a:p>
          <a:p>
            <a:pPr>
              <a:buNone/>
            </a:pPr>
            <a:r>
              <a:rPr lang="en-US" b="1" dirty="0"/>
              <a:t>Positive Affirmation Vision Cards</a:t>
            </a:r>
            <a:endParaRPr lang="en-US" dirty="0"/>
          </a:p>
          <a:p>
            <a:pPr>
              <a:buFont typeface="Arial" panose="020B0604020202020204" pitchFamily="34" charset="0"/>
              <a:buChar char="•"/>
            </a:pPr>
            <a:r>
              <a:rPr lang="en-US" dirty="0"/>
              <a:t>Use index cards and magazine cutouts to create mini-affirmation cards.</a:t>
            </a:r>
          </a:p>
          <a:p>
            <a:pPr>
              <a:buFont typeface="Arial" panose="020B0604020202020204" pitchFamily="34" charset="0"/>
              <a:buChar char="•"/>
            </a:pPr>
            <a:r>
              <a:rPr lang="en-US" dirty="0"/>
              <a:t>Pull out daily for encouragement and reflection.</a:t>
            </a:r>
          </a:p>
          <a:p>
            <a:pPr>
              <a:buNone/>
            </a:pPr>
            <a:r>
              <a:rPr lang="en-US" b="1" dirty="0"/>
              <a:t>Affirmation Mirror Frames</a:t>
            </a:r>
            <a:endParaRPr lang="en-US" dirty="0"/>
          </a:p>
          <a:p>
            <a:pPr>
              <a:buFont typeface="Arial" panose="020B0604020202020204" pitchFamily="34" charset="0"/>
              <a:buChar char="•"/>
            </a:pPr>
            <a:r>
              <a:rPr lang="en-US" dirty="0"/>
              <a:t>Write affirmations on sticky notes or directly on a mirror frame.</a:t>
            </a:r>
          </a:p>
          <a:p>
            <a:pPr>
              <a:buFont typeface="Arial" panose="020B0604020202020204" pitchFamily="34" charset="0"/>
              <a:buChar char="•"/>
            </a:pPr>
            <a:r>
              <a:rPr lang="en-US" dirty="0"/>
              <a:t>Encourages repeating affirmations during daily routines.</a:t>
            </a:r>
          </a:p>
          <a:p>
            <a:pPr>
              <a:buNone/>
            </a:pPr>
            <a:r>
              <a:rPr lang="en-US" b="1" dirty="0"/>
              <a:t>Watercolor Affirmation Cards</a:t>
            </a:r>
            <a:endParaRPr lang="en-US" dirty="0"/>
          </a:p>
          <a:p>
            <a:pPr>
              <a:buFont typeface="Arial" panose="020B0604020202020204" pitchFamily="34" charset="0"/>
              <a:buChar char="•"/>
            </a:pPr>
            <a:r>
              <a:rPr lang="en-US" dirty="0"/>
              <a:t>Paint abstract backgrounds and overlay affirmations with lettering.</a:t>
            </a:r>
          </a:p>
          <a:p>
            <a:pPr>
              <a:buFont typeface="Arial" panose="020B0604020202020204" pitchFamily="34" charset="0"/>
              <a:buChar char="•"/>
            </a:pPr>
            <a:r>
              <a:rPr lang="en-US" dirty="0"/>
              <a:t>Combines creativity, mindfulness, and personal reflection.</a:t>
            </a:r>
          </a:p>
          <a:p>
            <a:pPr>
              <a:buNone/>
            </a:pPr>
            <a:r>
              <a:rPr lang="en-US" b="1" dirty="0"/>
              <a:t>“I Am” Collage</a:t>
            </a:r>
            <a:r>
              <a:rPr lang="en-US" dirty="0"/>
              <a:t>  </a:t>
            </a:r>
            <a:r>
              <a:rPr lang="en-US" i="1" dirty="0"/>
              <a:t>(Workshop Activity)</a:t>
            </a:r>
            <a:endParaRPr lang="en-US" dirty="0"/>
          </a:p>
          <a:p>
            <a:pPr>
              <a:buFont typeface="Arial" panose="020B0604020202020204" pitchFamily="34" charset="0"/>
              <a:buChar char="•"/>
            </a:pPr>
            <a:r>
              <a:rPr lang="en-US" dirty="0"/>
              <a:t>Create collages celebrating strengths and self-beliefs beginning with “I am…”.</a:t>
            </a:r>
          </a:p>
          <a:p>
            <a:pPr>
              <a:buFont typeface="Arial" panose="020B0604020202020204" pitchFamily="34" charset="0"/>
              <a:buChar char="•"/>
            </a:pPr>
            <a:r>
              <a:rPr lang="en-US" dirty="0"/>
              <a:t>Encourages self-reflection, creativity, and builds a tangible reminder of self-worth.</a:t>
            </a:r>
          </a:p>
          <a:p>
            <a:endParaRPr lang="en-US" dirty="0"/>
          </a:p>
        </p:txBody>
      </p:sp>
    </p:spTree>
    <p:extLst>
      <p:ext uri="{BB962C8B-B14F-4D97-AF65-F5344CB8AC3E}">
        <p14:creationId xmlns:p14="http://schemas.microsoft.com/office/powerpoint/2010/main" val="268098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A44C337-3893-4B29-A265-B1329150B6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9" name="Group 38">
            <a:extLst>
              <a:ext uri="{FF2B5EF4-FFF2-40B4-BE49-F238E27FC236}">
                <a16:creationId xmlns:a16="http://schemas.microsoft.com/office/drawing/2014/main" id="{81E0B358-1267-4844-8B3D-B7A279B4175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27110" y="228600"/>
            <a:ext cx="2138628" cy="6638625"/>
            <a:chOff x="2487613" y="285750"/>
            <a:chExt cx="2428875" cy="5654676"/>
          </a:xfrm>
        </p:grpSpPr>
        <p:sp>
          <p:nvSpPr>
            <p:cNvPr id="13" name="Freeform 11">
              <a:extLst>
                <a:ext uri="{FF2B5EF4-FFF2-40B4-BE49-F238E27FC236}">
                  <a16:creationId xmlns:a16="http://schemas.microsoft.com/office/drawing/2014/main" id="{B24AA06A-F1A5-4BB3-9486-9AE7A53B3F2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4" name="Freeform 12">
              <a:extLst>
                <a:ext uri="{FF2B5EF4-FFF2-40B4-BE49-F238E27FC236}">
                  <a16:creationId xmlns:a16="http://schemas.microsoft.com/office/drawing/2014/main" id="{BDF97590-C600-44CB-9303-4A3679F516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5" name="Freeform 13">
              <a:extLst>
                <a:ext uri="{FF2B5EF4-FFF2-40B4-BE49-F238E27FC236}">
                  <a16:creationId xmlns:a16="http://schemas.microsoft.com/office/drawing/2014/main" id="{A9BBE156-3FFA-4DC4-8468-35BD28DDC60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6" name="Freeform 14">
              <a:extLst>
                <a:ext uri="{FF2B5EF4-FFF2-40B4-BE49-F238E27FC236}">
                  <a16:creationId xmlns:a16="http://schemas.microsoft.com/office/drawing/2014/main" id="{F7960DE5-3810-4B1E-B1E2-3BAFEA91ED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7" name="Freeform 15">
              <a:extLst>
                <a:ext uri="{FF2B5EF4-FFF2-40B4-BE49-F238E27FC236}">
                  <a16:creationId xmlns:a16="http://schemas.microsoft.com/office/drawing/2014/main" id="{359E957C-CE11-446F-8AA7-B3E98390B8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8" name="Freeform 16">
              <a:extLst>
                <a:ext uri="{FF2B5EF4-FFF2-40B4-BE49-F238E27FC236}">
                  <a16:creationId xmlns:a16="http://schemas.microsoft.com/office/drawing/2014/main" id="{A3E9FE34-CA9E-4443-BEBF-D1B9A1C6C24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9" name="Freeform 17">
              <a:extLst>
                <a:ext uri="{FF2B5EF4-FFF2-40B4-BE49-F238E27FC236}">
                  <a16:creationId xmlns:a16="http://schemas.microsoft.com/office/drawing/2014/main" id="{4F39D814-8A48-4509-BDEB-826F106591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0" name="Freeform 18">
              <a:extLst>
                <a:ext uri="{FF2B5EF4-FFF2-40B4-BE49-F238E27FC236}">
                  <a16:creationId xmlns:a16="http://schemas.microsoft.com/office/drawing/2014/main" id="{8C6D08C0-8C49-4B87-9CF4-A1F08714FAC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1" name="Freeform 19">
              <a:extLst>
                <a:ext uri="{FF2B5EF4-FFF2-40B4-BE49-F238E27FC236}">
                  <a16:creationId xmlns:a16="http://schemas.microsoft.com/office/drawing/2014/main" id="{308C612B-4C0D-4863-B9CD-F86ABAA1B2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2" name="Freeform 20">
              <a:extLst>
                <a:ext uri="{FF2B5EF4-FFF2-40B4-BE49-F238E27FC236}">
                  <a16:creationId xmlns:a16="http://schemas.microsoft.com/office/drawing/2014/main" id="{600B1EC8-1B55-4390-A183-C33B5E2273B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3" name="Freeform 21">
              <a:extLst>
                <a:ext uri="{FF2B5EF4-FFF2-40B4-BE49-F238E27FC236}">
                  <a16:creationId xmlns:a16="http://schemas.microsoft.com/office/drawing/2014/main" id="{1790A225-91E1-4BE5-A801-5F1E32721C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4" name="Freeform 22">
              <a:extLst>
                <a:ext uri="{FF2B5EF4-FFF2-40B4-BE49-F238E27FC236}">
                  <a16:creationId xmlns:a16="http://schemas.microsoft.com/office/drawing/2014/main" id="{DFFC46A2-6BBF-47FD-BC17-5EE1DF7CB90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6" name="Group 25">
            <a:extLst>
              <a:ext uri="{FF2B5EF4-FFF2-40B4-BE49-F238E27FC236}">
                <a16:creationId xmlns:a16="http://schemas.microsoft.com/office/drawing/2014/main" id="{AF44CA9C-80E8-44E1-A79C-D6EBFC73BCA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07832" y="-786"/>
            <a:ext cx="1767505" cy="6854040"/>
            <a:chOff x="6627813" y="194833"/>
            <a:chExt cx="1952625" cy="5678918"/>
          </a:xfrm>
        </p:grpSpPr>
        <p:sp>
          <p:nvSpPr>
            <p:cNvPr id="27" name="Freeform 27">
              <a:extLst>
                <a:ext uri="{FF2B5EF4-FFF2-40B4-BE49-F238E27FC236}">
                  <a16:creationId xmlns:a16="http://schemas.microsoft.com/office/drawing/2014/main" id="{8CB9417F-98D9-4998-B00B-A5932E4C7D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8" name="Freeform 28">
              <a:extLst>
                <a:ext uri="{FF2B5EF4-FFF2-40B4-BE49-F238E27FC236}">
                  <a16:creationId xmlns:a16="http://schemas.microsoft.com/office/drawing/2014/main" id="{FA79AA3D-583E-4A1E-AF7E-CBD980F596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9" name="Freeform 29">
              <a:extLst>
                <a:ext uri="{FF2B5EF4-FFF2-40B4-BE49-F238E27FC236}">
                  <a16:creationId xmlns:a16="http://schemas.microsoft.com/office/drawing/2014/main" id="{D80C9F17-A6B2-4A12-BC77-F84264A669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0" name="Freeform 30">
              <a:extLst>
                <a:ext uri="{FF2B5EF4-FFF2-40B4-BE49-F238E27FC236}">
                  <a16:creationId xmlns:a16="http://schemas.microsoft.com/office/drawing/2014/main" id="{949C9A53-ED97-44CE-BDD5-ED24892116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1" name="Freeform 31">
              <a:extLst>
                <a:ext uri="{FF2B5EF4-FFF2-40B4-BE49-F238E27FC236}">
                  <a16:creationId xmlns:a16="http://schemas.microsoft.com/office/drawing/2014/main" id="{0F9FDAE7-225B-4072-8907-6EAA061744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2" name="Freeform 32">
              <a:extLst>
                <a:ext uri="{FF2B5EF4-FFF2-40B4-BE49-F238E27FC236}">
                  <a16:creationId xmlns:a16="http://schemas.microsoft.com/office/drawing/2014/main" id="{9D49818B-8EA3-4B41-9783-EFE0C618C3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3" name="Freeform 33">
              <a:extLst>
                <a:ext uri="{FF2B5EF4-FFF2-40B4-BE49-F238E27FC236}">
                  <a16:creationId xmlns:a16="http://schemas.microsoft.com/office/drawing/2014/main" id="{01903E65-D822-4457-B0A5-2F41682241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4" name="Freeform 34">
              <a:extLst>
                <a:ext uri="{FF2B5EF4-FFF2-40B4-BE49-F238E27FC236}">
                  <a16:creationId xmlns:a16="http://schemas.microsoft.com/office/drawing/2014/main" id="{A5CF9DAB-75BF-43D9-B1E7-817D1FAA00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5" name="Freeform 35">
              <a:extLst>
                <a:ext uri="{FF2B5EF4-FFF2-40B4-BE49-F238E27FC236}">
                  <a16:creationId xmlns:a16="http://schemas.microsoft.com/office/drawing/2014/main" id="{BB22916D-4BCF-4A4C-8714-A2564D34C3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6" name="Freeform 36">
              <a:extLst>
                <a:ext uri="{FF2B5EF4-FFF2-40B4-BE49-F238E27FC236}">
                  <a16:creationId xmlns:a16="http://schemas.microsoft.com/office/drawing/2014/main" id="{4CD9F734-569E-44E7-BD53-6214E0F18C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7" name="Freeform 37">
              <a:extLst>
                <a:ext uri="{FF2B5EF4-FFF2-40B4-BE49-F238E27FC236}">
                  <a16:creationId xmlns:a16="http://schemas.microsoft.com/office/drawing/2014/main" id="{7A5DAACB-2F42-40C8-BF6A-75B79299F9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8" name="Freeform 38">
              <a:extLst>
                <a:ext uri="{FF2B5EF4-FFF2-40B4-BE49-F238E27FC236}">
                  <a16:creationId xmlns:a16="http://schemas.microsoft.com/office/drawing/2014/main" id="{AD78E0F9-8568-4672-A22F-4ED5B1A96F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BBBB171A-44BD-F813-697F-727A97A63CE2}"/>
              </a:ext>
            </a:extLst>
          </p:cNvPr>
          <p:cNvSpPr>
            <a:spLocks noGrp="1"/>
          </p:cNvSpPr>
          <p:nvPr>
            <p:ph type="title"/>
          </p:nvPr>
        </p:nvSpPr>
        <p:spPr>
          <a:xfrm>
            <a:off x="4094317" y="184535"/>
            <a:ext cx="4930189" cy="1280890"/>
          </a:xfrm>
        </p:spPr>
        <p:txBody>
          <a:bodyPr>
            <a:normAutofit/>
          </a:bodyPr>
          <a:lstStyle/>
          <a:p>
            <a:pPr algn="ctr"/>
            <a:r>
              <a:rPr lang="en-US" sz="2800" dirty="0"/>
              <a:t>Summary and Takeaways</a:t>
            </a:r>
          </a:p>
        </p:txBody>
      </p:sp>
      <p:sp>
        <p:nvSpPr>
          <p:cNvPr id="40" name="Rectangle 39">
            <a:extLst>
              <a:ext uri="{FF2B5EF4-FFF2-40B4-BE49-F238E27FC236}">
                <a16:creationId xmlns:a16="http://schemas.microsoft.com/office/drawing/2014/main" id="{AA5CD610-ED7C-4CED-A9A1-174432C88A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278"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Freeform 11">
            <a:extLst>
              <a:ext uri="{FF2B5EF4-FFF2-40B4-BE49-F238E27FC236}">
                <a16:creationId xmlns:a16="http://schemas.microsoft.com/office/drawing/2014/main" id="{0C4379BF-8C7A-480A-BC36-DA55D92A93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484278"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41" name="Picture 40" descr="Red Triangles">
            <a:extLst>
              <a:ext uri="{FF2B5EF4-FFF2-40B4-BE49-F238E27FC236}">
                <a16:creationId xmlns:a16="http://schemas.microsoft.com/office/drawing/2014/main" id="{BA0ED82A-7D1A-5444-4C51-FFF073A74EDE}"/>
              </a:ext>
            </a:extLst>
          </p:cNvPr>
          <p:cNvPicPr>
            <a:picLocks noChangeAspect="1"/>
          </p:cNvPicPr>
          <p:nvPr/>
        </p:nvPicPr>
        <p:blipFill>
          <a:blip r:embed="rId2"/>
          <a:srcRect l="32447" r="32432" b="-1"/>
          <a:stretch>
            <a:fillRect/>
          </a:stretch>
        </p:blipFill>
        <p:spPr>
          <a:xfrm>
            <a:off x="-1166" y="1731"/>
            <a:ext cx="3503318" cy="6858000"/>
          </a:xfrm>
          <a:prstGeom prst="rect">
            <a:avLst/>
          </a:prstGeom>
        </p:spPr>
      </p:pic>
      <p:sp>
        <p:nvSpPr>
          <p:cNvPr id="4" name="Rectangle 1">
            <a:extLst>
              <a:ext uri="{FF2B5EF4-FFF2-40B4-BE49-F238E27FC236}">
                <a16:creationId xmlns:a16="http://schemas.microsoft.com/office/drawing/2014/main" id="{2289A793-43B1-B1B8-19D1-FC5D866B5E7C}"/>
              </a:ext>
            </a:extLst>
          </p:cNvPr>
          <p:cNvSpPr>
            <a:spLocks noGrp="1" noChangeArrowheads="1"/>
          </p:cNvSpPr>
          <p:nvPr>
            <p:ph idx="1"/>
          </p:nvPr>
        </p:nvSpPr>
        <p:spPr bwMode="auto">
          <a:xfrm>
            <a:off x="4828643" y="927371"/>
            <a:ext cx="3799814" cy="567297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lnSpcReduction="10000"/>
          </a:bodyPr>
          <a:lstStyle/>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200" b="1" i="0" u="none" strike="noStrike" cap="none" normalizeH="0" baseline="0" dirty="0">
                <a:ln>
                  <a:noFill/>
                </a:ln>
                <a:effectLst/>
              </a:rPr>
              <a:t>Affirmations can rewire the brain for positivity:</a:t>
            </a:r>
            <a:r>
              <a:rPr kumimoji="0" lang="en-US" altLang="en-US" sz="1200" b="0" i="0" u="none" strike="noStrike" cap="none" normalizeH="0" baseline="0" dirty="0">
                <a:ln>
                  <a:noFill/>
                </a:ln>
                <a:effectLst/>
              </a:rPr>
              <a:t/>
            </a:r>
            <a:br>
              <a:rPr kumimoji="0" lang="en-US" altLang="en-US" sz="1200" b="0" i="0" u="none" strike="noStrike" cap="none" normalizeH="0" baseline="0" dirty="0">
                <a:ln>
                  <a:noFill/>
                </a:ln>
                <a:effectLst/>
              </a:rPr>
            </a:br>
            <a:r>
              <a:rPr kumimoji="0" lang="en-US" altLang="en-US" sz="1200" b="0" i="0" u="none" strike="noStrike" cap="none" normalizeH="0" baseline="0" dirty="0">
                <a:ln>
                  <a:noFill/>
                </a:ln>
                <a:effectLst/>
              </a:rPr>
              <a:t>Neuroscience research shows that repeating positive affirmations can strengthen neural pathways in the brain’s self-referential and reward systems, such as the medial prefrontal cortex and ventral striatum. Over time, this neuroplasticity makes positive thinking more automatic, helping individuals respond to challenges with resilience rather than self-criticism (Cascio et al., 2016; Dutcher &amp; Creswell, 2020).</a:t>
            </a:r>
          </a:p>
          <a:p>
            <a:pPr marL="0" marR="0" lvl="0" indent="0" defTabSz="914400" rtl="0" eaLnBrk="0" fontAlgn="base" latinLnBrk="0" hangingPunct="0">
              <a:lnSpc>
                <a:spcPct val="90000"/>
              </a:lnSpc>
              <a:spcBef>
                <a:spcPct val="0"/>
              </a:spcBef>
              <a:spcAft>
                <a:spcPts val="600"/>
              </a:spcAft>
              <a:buClrTx/>
              <a:buSzTx/>
              <a:buFontTx/>
              <a:buChar char="•"/>
              <a:tabLst/>
            </a:pPr>
            <a:endParaRPr kumimoji="0" lang="en-US" altLang="en-US" sz="12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200" b="1" i="0" u="none" strike="noStrike" cap="none" normalizeH="0" baseline="0" dirty="0">
                <a:ln>
                  <a:noFill/>
                </a:ln>
                <a:effectLst/>
              </a:rPr>
              <a:t>Creative art makes affirmations more personal and engaging:</a:t>
            </a:r>
            <a:r>
              <a:rPr kumimoji="0" lang="en-US" altLang="en-US" sz="1200" b="0" i="0" u="none" strike="noStrike" cap="none" normalizeH="0" baseline="0" dirty="0">
                <a:ln>
                  <a:noFill/>
                </a:ln>
                <a:effectLst/>
              </a:rPr>
              <a:t/>
            </a:r>
            <a:br>
              <a:rPr kumimoji="0" lang="en-US" altLang="en-US" sz="1200" b="0" i="0" u="none" strike="noStrike" cap="none" normalizeH="0" baseline="0" dirty="0">
                <a:ln>
                  <a:noFill/>
                </a:ln>
                <a:effectLst/>
              </a:rPr>
            </a:br>
            <a:r>
              <a:rPr kumimoji="0" lang="en-US" altLang="en-US" sz="1200" b="0" i="0" u="none" strike="noStrike" cap="none" normalizeH="0" baseline="0" dirty="0">
                <a:ln>
                  <a:noFill/>
                </a:ln>
                <a:effectLst/>
              </a:rPr>
              <a:t>Combining affirmations with creative expression—through visual art, collage, or craft—activates both analytical and emotional brain networks. This process deepens emotional connection to the affirmation, making it more memorable and meaningful. Tangible, hands-on creation also reinforces mindfulness, allowing individuals to be present with their thoughts and feelings while building something uplifting (Therapist Aid, 2023).</a:t>
            </a:r>
          </a:p>
          <a:p>
            <a:pPr marL="0" marR="0" lvl="0" indent="0" defTabSz="914400" rtl="0" eaLnBrk="0" fontAlgn="base" latinLnBrk="0" hangingPunct="0">
              <a:lnSpc>
                <a:spcPct val="90000"/>
              </a:lnSpc>
              <a:spcBef>
                <a:spcPct val="0"/>
              </a:spcBef>
              <a:spcAft>
                <a:spcPts val="600"/>
              </a:spcAft>
              <a:buClrTx/>
              <a:buSzTx/>
              <a:buFontTx/>
              <a:buChar char="•"/>
              <a:tabLst/>
            </a:pPr>
            <a:endParaRPr kumimoji="0" lang="en-US" altLang="en-US" sz="12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200" b="1" i="0" u="none" strike="noStrike" cap="none" normalizeH="0" baseline="0" dirty="0">
                <a:ln>
                  <a:noFill/>
                </a:ln>
                <a:effectLst/>
              </a:rPr>
              <a:t>Affirmation art can strengthen recovery outcomes across diverse settings:</a:t>
            </a:r>
            <a:r>
              <a:rPr kumimoji="0" lang="en-US" altLang="en-US" sz="1200" b="0" i="0" u="none" strike="noStrike" cap="none" normalizeH="0" baseline="0" dirty="0">
                <a:ln>
                  <a:noFill/>
                </a:ln>
                <a:effectLst/>
              </a:rPr>
              <a:t/>
            </a:r>
            <a:br>
              <a:rPr kumimoji="0" lang="en-US" altLang="en-US" sz="1200" b="0" i="0" u="none" strike="noStrike" cap="none" normalizeH="0" baseline="0" dirty="0">
                <a:ln>
                  <a:noFill/>
                </a:ln>
                <a:effectLst/>
              </a:rPr>
            </a:br>
            <a:r>
              <a:rPr kumimoji="0" lang="en-US" altLang="en-US" sz="1200" b="0" i="0" u="none" strike="noStrike" cap="none" normalizeH="0" baseline="0" dirty="0">
                <a:ln>
                  <a:noFill/>
                </a:ln>
                <a:effectLst/>
              </a:rPr>
              <a:t>Whether in group therapy, one-on-one counseling, residential treatment, or peer support programs, affirmation art offers a flexible, adaptable tool that promotes hope, self-worth, and motivation. When integrated into broader recovery plans, it can enhance engagement, reduce dropout rates, and foster a sense of agency in participants’ own healing journey (Wellspring Prevention, 2024).</a:t>
            </a:r>
          </a:p>
        </p:txBody>
      </p:sp>
    </p:spTree>
    <p:extLst>
      <p:ext uri="{BB962C8B-B14F-4D97-AF65-F5344CB8AC3E}">
        <p14:creationId xmlns:p14="http://schemas.microsoft.com/office/powerpoint/2010/main" val="1837928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Sticky notes on a wall">
            <a:extLst>
              <a:ext uri="{FF2B5EF4-FFF2-40B4-BE49-F238E27FC236}">
                <a16:creationId xmlns:a16="http://schemas.microsoft.com/office/drawing/2014/main" id="{76FCF0EA-E3C4-DC59-F351-0AADDF129DBD}"/>
              </a:ext>
            </a:extLst>
          </p:cNvPr>
          <p:cNvPicPr>
            <a:picLocks noChangeAspect="1"/>
          </p:cNvPicPr>
          <p:nvPr/>
        </p:nvPicPr>
        <p:blipFill>
          <a:blip r:embed="rId2"/>
          <a:srcRect l="20476" r="20741" b="2"/>
          <a:stretch>
            <a:fillRect/>
          </a:stretch>
        </p:blipFill>
        <p:spPr>
          <a:xfrm>
            <a:off x="3364167" y="10"/>
            <a:ext cx="5779833" cy="6857990"/>
          </a:xfrm>
          <a:prstGeom prst="rect">
            <a:avLst/>
          </a:prstGeom>
        </p:spPr>
      </p:pic>
      <p:sp useBgFill="1">
        <p:nvSpPr>
          <p:cNvPr id="46" name="Freeform: Shape 45">
            <a:extLst>
              <a:ext uri="{FF2B5EF4-FFF2-40B4-BE49-F238E27FC236}">
                <a16:creationId xmlns:a16="http://schemas.microsoft.com/office/drawing/2014/main" id="{23C7736A-5A08-4021-9AB6-390DFF506A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6127684"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p:cNvSpPr>
            <a:spLocks noGrp="1"/>
          </p:cNvSpPr>
          <p:nvPr>
            <p:ph type="title"/>
          </p:nvPr>
        </p:nvSpPr>
        <p:spPr>
          <a:xfrm>
            <a:off x="401643" y="624110"/>
            <a:ext cx="3467967" cy="1280890"/>
          </a:xfrm>
        </p:spPr>
        <p:txBody>
          <a:bodyPr>
            <a:normAutofit/>
          </a:bodyPr>
          <a:lstStyle/>
          <a:p>
            <a:r>
              <a:t>'I Am' Collage Activity</a:t>
            </a:r>
          </a:p>
        </p:txBody>
      </p:sp>
      <p:sp>
        <p:nvSpPr>
          <p:cNvPr id="48" name="Rectangle 47">
            <a:extLst>
              <a:ext uri="{FF2B5EF4-FFF2-40B4-BE49-F238E27FC236}">
                <a16:creationId xmlns:a16="http://schemas.microsoft.com/office/drawing/2014/main" id="{433DF4D3-8A35-461A-ABE0-F56B78A137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398859" y="2133600"/>
            <a:ext cx="3469411" cy="3777622"/>
          </a:xfrm>
        </p:spPr>
        <p:txBody>
          <a:bodyPr>
            <a:normAutofit lnSpcReduction="10000"/>
          </a:bodyPr>
          <a:lstStyle/>
          <a:p>
            <a:pPr>
              <a:lnSpc>
                <a:spcPct val="90000"/>
              </a:lnSpc>
            </a:pPr>
            <a:endParaRPr lang="en-US" sz="1300" dirty="0"/>
          </a:p>
          <a:p>
            <a:pPr>
              <a:lnSpc>
                <a:spcPct val="90000"/>
              </a:lnSpc>
              <a:defRPr sz="1400"/>
            </a:pPr>
            <a:r>
              <a:rPr lang="en-US" sz="1300" b="1" dirty="0"/>
              <a:t>Purpose: </a:t>
            </a:r>
            <a:r>
              <a:rPr lang="en-US" sz="1300" dirty="0"/>
              <a:t>Create a visual collage celebrating personal strengths, positive traits, and affirmations beginning with 'I am…'.</a:t>
            </a:r>
          </a:p>
          <a:p>
            <a:pPr>
              <a:lnSpc>
                <a:spcPct val="90000"/>
              </a:lnSpc>
              <a:defRPr sz="1400"/>
            </a:pPr>
            <a:r>
              <a:rPr lang="en-US" sz="1300" b="1" dirty="0"/>
              <a:t>Process: </a:t>
            </a:r>
            <a:r>
              <a:rPr lang="en-US" sz="1300" dirty="0"/>
              <a:t>Use magazines, printed words, drawings, and photos to build a personal representation of self-worth.</a:t>
            </a:r>
          </a:p>
          <a:p>
            <a:pPr>
              <a:lnSpc>
                <a:spcPct val="90000"/>
              </a:lnSpc>
              <a:defRPr sz="1400"/>
            </a:pPr>
            <a:r>
              <a:rPr lang="en-US" sz="1300" b="1" dirty="0"/>
              <a:t>Therapeutic Benefits: </a:t>
            </a:r>
            <a:r>
              <a:rPr lang="en-US" sz="1300" dirty="0"/>
              <a:t>Encourages self-reflection, creativity, and mindfulness through the engagement of both analytical and emotional processes.</a:t>
            </a:r>
          </a:p>
          <a:p>
            <a:pPr>
              <a:lnSpc>
                <a:spcPct val="90000"/>
              </a:lnSpc>
              <a:defRPr sz="1400"/>
            </a:pPr>
            <a:r>
              <a:rPr lang="en-US" sz="1300" b="1" dirty="0"/>
              <a:t>Recovery Connection: </a:t>
            </a:r>
            <a:r>
              <a:rPr lang="en-US" sz="1300" dirty="0"/>
              <a:t>Serves as a tangible reminder of strengths, helpful in maintaining motivation during difficult moments.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27110" y="228600"/>
            <a:ext cx="2138628"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BDF97590-C600-44CB-9303-4A3679F516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A9BBE156-3FFA-4DC4-8468-35BD28DDC60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F7960DE5-3810-4B1E-B1E2-3BAFEA91ED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359E957C-CE11-446F-8AA7-B3E98390B8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A3E9FE34-CA9E-4443-BEBF-D1B9A1C6C24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4F39D814-8A48-4509-BDEB-826F106591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8C6D08C0-8C49-4B87-9CF4-A1F08714FAC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308C612B-4C0D-4863-B9CD-F86ABAA1B2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600B1EC8-1B55-4390-A183-C33B5E2273B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1790A225-91E1-4BE5-A801-5F1E32721C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DFFC46A2-6BBF-47FD-BC17-5EE1DF7CB90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5" name="Group 24">
            <a:extLst>
              <a:ext uri="{FF2B5EF4-FFF2-40B4-BE49-F238E27FC236}">
                <a16:creationId xmlns:a16="http://schemas.microsoft.com/office/drawing/2014/main" id="{AF44CA9C-80E8-44E1-A79C-D6EBFC73BCA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07832" y="-786"/>
            <a:ext cx="176750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FA79AA3D-583E-4A1E-AF7E-CBD980F596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D80C9F17-A6B2-4A12-BC77-F84264A669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949C9A53-ED97-44CE-BDD5-ED24892116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0F9FDAE7-225B-4072-8907-6EAA061744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9D49818B-8EA3-4B41-9783-EFE0C618C3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01903E65-D822-4457-B0A5-2F41682241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A5CF9DAB-75BF-43D9-B1E7-817D1FAA00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BB22916D-4BCF-4A4C-8714-A2564D34C3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4CD9F734-569E-44E7-BD53-6214E0F18C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7A5DAACB-2F42-40C8-BF6A-75B79299F9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AD78E0F9-8568-4672-A22F-4ED5B1A96F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p:cNvSpPr>
            <a:spLocks noGrp="1"/>
          </p:cNvSpPr>
          <p:nvPr>
            <p:ph type="title"/>
          </p:nvPr>
        </p:nvSpPr>
        <p:spPr>
          <a:xfrm>
            <a:off x="4862322" y="624110"/>
            <a:ext cx="3766137" cy="1280890"/>
          </a:xfrm>
        </p:spPr>
        <p:txBody>
          <a:bodyPr>
            <a:normAutofit/>
          </a:bodyPr>
          <a:lstStyle/>
          <a:p>
            <a:pPr>
              <a:lnSpc>
                <a:spcPct val="90000"/>
              </a:lnSpc>
            </a:pPr>
            <a:r>
              <a:rPr lang="en-US" sz="2800" dirty="0"/>
              <a:t>Affirmation Bookmarks Activity</a:t>
            </a:r>
          </a:p>
        </p:txBody>
      </p:sp>
      <p:sp>
        <p:nvSpPr>
          <p:cNvPr id="39" name="Rectangle 38">
            <a:extLst>
              <a:ext uri="{FF2B5EF4-FFF2-40B4-BE49-F238E27FC236}">
                <a16:creationId xmlns:a16="http://schemas.microsoft.com/office/drawing/2014/main" id="{AA5CD610-ED7C-4CED-A9A1-174432C88A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278"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11">
            <a:extLst>
              <a:ext uri="{FF2B5EF4-FFF2-40B4-BE49-F238E27FC236}">
                <a16:creationId xmlns:a16="http://schemas.microsoft.com/office/drawing/2014/main" id="{0C4379BF-8C7A-480A-BC36-DA55D92A93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484278"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5" name="Picture 4">
            <a:extLst>
              <a:ext uri="{FF2B5EF4-FFF2-40B4-BE49-F238E27FC236}">
                <a16:creationId xmlns:a16="http://schemas.microsoft.com/office/drawing/2014/main" id="{BC7F7AC3-09E8-68E8-3DD7-7734B4A9CE9F}"/>
              </a:ext>
            </a:extLst>
          </p:cNvPr>
          <p:cNvPicPr>
            <a:picLocks noChangeAspect="1"/>
          </p:cNvPicPr>
          <p:nvPr/>
        </p:nvPicPr>
        <p:blipFill>
          <a:blip r:embed="rId2">
            <a:extLst>
              <a:ext uri="{837473B0-CC2E-450A-ABE3-18F120FF3D39}">
                <a1611:picAttrSrcUrl xmlns="" xmlns:a1611="http://schemas.microsoft.com/office/drawing/2016/11/main" r:id="rId3"/>
              </a:ext>
            </a:extLst>
          </a:blip>
          <a:srcRect l="32972" r="32972"/>
          <a:stretch/>
        </p:blipFill>
        <p:spPr>
          <a:xfrm>
            <a:off x="-1166" y="1731"/>
            <a:ext cx="3503318" cy="6858000"/>
          </a:xfrm>
          <a:prstGeom prst="rect">
            <a:avLst/>
          </a:prstGeom>
        </p:spPr>
      </p:pic>
      <p:sp>
        <p:nvSpPr>
          <p:cNvPr id="3" name="Content Placeholder 2"/>
          <p:cNvSpPr>
            <a:spLocks noGrp="1"/>
          </p:cNvSpPr>
          <p:nvPr>
            <p:ph idx="1"/>
          </p:nvPr>
        </p:nvSpPr>
        <p:spPr>
          <a:xfrm>
            <a:off x="4828643" y="2133600"/>
            <a:ext cx="3799814" cy="3777622"/>
          </a:xfrm>
        </p:spPr>
        <p:txBody>
          <a:bodyPr>
            <a:normAutofit fontScale="85000" lnSpcReduction="10000"/>
          </a:bodyPr>
          <a:lstStyle/>
          <a:p>
            <a:pPr>
              <a:lnSpc>
                <a:spcPct val="90000"/>
              </a:lnSpc>
            </a:pPr>
            <a:endParaRPr lang="en-US" sz="1500" dirty="0"/>
          </a:p>
          <a:p>
            <a:pPr>
              <a:lnSpc>
                <a:spcPct val="90000"/>
              </a:lnSpc>
              <a:defRPr sz="1400"/>
            </a:pPr>
            <a:r>
              <a:rPr lang="en-US" sz="1500" b="1" dirty="0"/>
              <a:t>Purpose: </a:t>
            </a:r>
            <a:r>
              <a:rPr lang="en-US" sz="1500" dirty="0"/>
              <a:t>Create personalized bookmarks with hand-written affirmations that serve as daily reminders of strength and positivity.</a:t>
            </a:r>
          </a:p>
          <a:p>
            <a:pPr>
              <a:lnSpc>
                <a:spcPct val="90000"/>
              </a:lnSpc>
              <a:defRPr sz="1400"/>
            </a:pPr>
            <a:r>
              <a:rPr lang="en-US" sz="1500" b="1" dirty="0"/>
              <a:t>Process: </a:t>
            </a:r>
            <a:r>
              <a:rPr lang="en-US" sz="1500" dirty="0"/>
              <a:t>Use cardstock strips, markers, stickers, washi tape, or other art supplies to decorate bookmarks. Write empowering affirmations on them and optionally laminate for durability.</a:t>
            </a:r>
          </a:p>
          <a:p>
            <a:pPr>
              <a:lnSpc>
                <a:spcPct val="90000"/>
              </a:lnSpc>
              <a:defRPr sz="1400"/>
            </a:pPr>
            <a:r>
              <a:rPr lang="en-US" sz="1500" b="1" dirty="0"/>
              <a:t>Therapeutic Benefits: </a:t>
            </a:r>
            <a:r>
              <a:rPr lang="en-US" sz="1500" dirty="0"/>
              <a:t>Provides a tangible and creative way to reinforce affirmations, encourages daily practice whenever participants open a book, and offers a calming, mindful activity.</a:t>
            </a:r>
          </a:p>
          <a:p>
            <a:pPr>
              <a:lnSpc>
                <a:spcPct val="90000"/>
              </a:lnSpc>
              <a:defRPr sz="1400"/>
            </a:pPr>
            <a:r>
              <a:rPr lang="en-US" sz="1500" b="1" dirty="0"/>
              <a:t>Recovery Connection: </a:t>
            </a:r>
            <a:r>
              <a:rPr lang="en-US" sz="1500" dirty="0"/>
              <a:t>Acts as a practical, portable coping tool, each time participants see their bookmark, it reinforces self-worth and resilience, especially in challenging moments.</a:t>
            </a:r>
          </a:p>
        </p:txBody>
      </p:sp>
      <p:sp>
        <p:nvSpPr>
          <p:cNvPr id="4" name="TextBox 3">
            <a:extLst>
              <a:ext uri="{FF2B5EF4-FFF2-40B4-BE49-F238E27FC236}">
                <a16:creationId xmlns:a16="http://schemas.microsoft.com/office/drawing/2014/main" id="{8C9B1975-8BCC-589B-8EE3-5BFB7E9151C8}"/>
              </a:ext>
            </a:extLst>
          </p:cNvPr>
          <p:cNvSpPr txBox="1"/>
          <p:nvPr/>
        </p:nvSpPr>
        <p:spPr>
          <a:xfrm>
            <a:off x="-1166" y="6859731"/>
            <a:ext cx="3503318" cy="369332"/>
          </a:xfrm>
          <a:prstGeom prst="rect">
            <a:avLst/>
          </a:prstGeom>
          <a:noFill/>
        </p:spPr>
        <p:txBody>
          <a:bodyPr wrap="square" rtlCol="0">
            <a:spAutoFit/>
          </a:bodyPr>
          <a:lstStyle/>
          <a:p>
            <a:r>
              <a:rPr lang="en-US" sz="900">
                <a:hlinkClick r:id="rId3" tooltip="http://www.polkadotchair.com/2012/08/diy-bookmarks-using-rhonna-designs-art.html/"/>
              </a:rPr>
              <a:t>This Photo</a:t>
            </a:r>
            <a:r>
              <a:rPr lang="en-US" sz="900"/>
              <a:t> by Unknown Author is licensed under </a:t>
            </a:r>
            <a:r>
              <a:rPr lang="en-US" sz="900">
                <a:hlinkClick r:id="rId4" tooltip="https://creativecommons.org/licenses/by-nc-nd/3.0/"/>
              </a:rPr>
              <a:t>CC BY-NC-ND</a:t>
            </a:r>
            <a:endParaRPr lang="en-US" sz="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55BDEE67-2B42-AFCD-374F-2EB0978C7B1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6A8544-5494-5D4A-E037-7F2EC7F14D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0E95C4E4-5DAB-CBDC-DEFE-CF50E9BD04F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27110" y="228600"/>
            <a:ext cx="2138628" cy="6638625"/>
            <a:chOff x="2487613" y="285750"/>
            <a:chExt cx="2428875" cy="5654676"/>
          </a:xfrm>
        </p:grpSpPr>
        <p:sp>
          <p:nvSpPr>
            <p:cNvPr id="12" name="Freeform 11">
              <a:extLst>
                <a:ext uri="{FF2B5EF4-FFF2-40B4-BE49-F238E27FC236}">
                  <a16:creationId xmlns:a16="http://schemas.microsoft.com/office/drawing/2014/main" id="{27588774-1C4D-7421-6D6E-262D2F1E7C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5DE9458F-9D71-578A-E633-CA0C7FC0E6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A3825878-C613-B09B-717F-614A0AB459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E2A7EBC2-09DE-5975-C63F-21D4108910C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FEA33BD2-B127-B5C9-932F-E52DBEA44F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9076562B-1038-125B-9154-89D7C124F8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5F01D1CD-0F82-7328-2DF1-E1DC2B35B1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94939F0A-B4BB-84A4-C261-89623A5E7D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7B13DEBA-A7E3-421C-71AF-047A39114E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49647BB6-6B31-024C-B263-8A1E134251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63FAF453-C669-A01D-C4AF-0D0EAC8875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66490288-7039-8DAE-B69D-FEBA52A2EF8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5" name="Group 24">
            <a:extLst>
              <a:ext uri="{FF2B5EF4-FFF2-40B4-BE49-F238E27FC236}">
                <a16:creationId xmlns:a16="http://schemas.microsoft.com/office/drawing/2014/main" id="{A57FA70D-40FB-0342-8E37-21EA9B8B2F5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07832" y="-786"/>
            <a:ext cx="1767505" cy="6854040"/>
            <a:chOff x="6627813" y="194833"/>
            <a:chExt cx="1952625" cy="5678918"/>
          </a:xfrm>
        </p:grpSpPr>
        <p:sp>
          <p:nvSpPr>
            <p:cNvPr id="26" name="Freeform 27">
              <a:extLst>
                <a:ext uri="{FF2B5EF4-FFF2-40B4-BE49-F238E27FC236}">
                  <a16:creationId xmlns:a16="http://schemas.microsoft.com/office/drawing/2014/main" id="{6C5141E7-FC41-8986-55AD-0BC587C4C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7BD59DDA-B372-44BE-686C-70510D700E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A7F296C4-7EDF-586E-EF43-4F415ECED5B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3E5A48C8-C44B-EF07-3AF3-71DC52C706B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7FBF9FE4-7901-CAD7-94A0-77BB4F1C0D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2E96F422-0BF2-1634-145B-F3856C0C52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C9B055A5-03AD-EBDC-18C3-1A9BC8EFBE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38FD0680-A6B0-532D-6F54-81671D27DA5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87E039F1-3D9F-311A-1953-743761B0D51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05681AC4-A0A3-C934-3795-44F25B4C56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048938C0-5148-17DB-D50B-BE4FD7C55F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F941B1A6-053D-24A0-97C3-7032D45CF1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9" name="Rectangle 38">
            <a:extLst>
              <a:ext uri="{FF2B5EF4-FFF2-40B4-BE49-F238E27FC236}">
                <a16:creationId xmlns:a16="http://schemas.microsoft.com/office/drawing/2014/main" id="{0CBE9FF9-7370-F7B6-F162-B6C3E6EE9A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278"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11">
            <a:extLst>
              <a:ext uri="{FF2B5EF4-FFF2-40B4-BE49-F238E27FC236}">
                <a16:creationId xmlns:a16="http://schemas.microsoft.com/office/drawing/2014/main" id="{D889D522-1363-67A6-EF39-94DC6C8C2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484278"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8" name="Picture 7" descr="A list of words on a white background&#10;&#10;AI-generated content may be incorrect.">
            <a:extLst>
              <a:ext uri="{FF2B5EF4-FFF2-40B4-BE49-F238E27FC236}">
                <a16:creationId xmlns:a16="http://schemas.microsoft.com/office/drawing/2014/main" id="{48B81B51-4A51-2311-8A80-2D97402C6216}"/>
              </a:ext>
            </a:extLst>
          </p:cNvPr>
          <p:cNvPicPr>
            <a:picLocks noChangeAspect="1"/>
          </p:cNvPicPr>
          <p:nvPr/>
        </p:nvPicPr>
        <p:blipFill>
          <a:blip r:embed="rId2"/>
          <a:stretch>
            <a:fillRect/>
          </a:stretch>
        </p:blipFill>
        <p:spPr>
          <a:xfrm>
            <a:off x="1160786" y="1223366"/>
            <a:ext cx="6509890" cy="4830963"/>
          </a:xfrm>
          <a:prstGeom prst="rect">
            <a:avLst/>
          </a:prstGeom>
        </p:spPr>
      </p:pic>
    </p:spTree>
    <p:extLst>
      <p:ext uri="{BB962C8B-B14F-4D97-AF65-F5344CB8AC3E}">
        <p14:creationId xmlns:p14="http://schemas.microsoft.com/office/powerpoint/2010/main" val="2605685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22E03FE0-28FB-DEA4-70A1-C645A917D3AE}"/>
            </a:ext>
          </a:extLst>
        </p:cNvPr>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E491B121-12B5-4977-A064-636AB0B9B0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ED05F70-AB3E-4472-B26B-EFE6A5A59B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C724DC16-0DFD-01B1-60D0-92674B7C77FD}"/>
              </a:ext>
            </a:extLst>
          </p:cNvPr>
          <p:cNvSpPr txBox="1"/>
          <p:nvPr/>
        </p:nvSpPr>
        <p:spPr>
          <a:xfrm>
            <a:off x="486918" y="2133600"/>
            <a:ext cx="4930901" cy="375925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85750">
              <a:lnSpc>
                <a:spcPct val="90000"/>
              </a:lnSpc>
              <a:spcBef>
                <a:spcPts val="1000"/>
              </a:spcBef>
              <a:buClr>
                <a:schemeClr val="accent1"/>
              </a:buClr>
              <a:buFont typeface="Wingdings 3" charset="2"/>
              <a:buChar char=""/>
            </a:pPr>
            <a:r>
              <a:rPr lang="en-US" sz="1500">
                <a:solidFill>
                  <a:schemeClr val="tx1">
                    <a:lumMod val="75000"/>
                    <a:lumOff val="25000"/>
                  </a:schemeClr>
                </a:solidFill>
              </a:rPr>
              <a:t>Humans can be critical of others as well as themselves.</a:t>
            </a:r>
          </a:p>
          <a:p>
            <a:pPr marL="285750" indent="-285750">
              <a:lnSpc>
                <a:spcPct val="90000"/>
              </a:lnSpc>
              <a:spcBef>
                <a:spcPts val="1000"/>
              </a:spcBef>
              <a:buClr>
                <a:schemeClr val="accent1"/>
              </a:buClr>
              <a:buFont typeface="Wingdings 3" charset="2"/>
              <a:buChar char=""/>
            </a:pPr>
            <a:r>
              <a:rPr lang="en-US" sz="1500">
                <a:solidFill>
                  <a:schemeClr val="tx1">
                    <a:lumMod val="75000"/>
                    <a:lumOff val="25000"/>
                  </a:schemeClr>
                </a:solidFill>
              </a:rPr>
              <a:t>People struggling with addiction are often even more</a:t>
            </a:r>
          </a:p>
          <a:p>
            <a:pPr>
              <a:lnSpc>
                <a:spcPct val="90000"/>
              </a:lnSpc>
              <a:spcBef>
                <a:spcPts val="1000"/>
              </a:spcBef>
              <a:buClr>
                <a:schemeClr val="accent1"/>
              </a:buClr>
              <a:buFont typeface="Wingdings 3" charset="2"/>
              <a:buChar char=""/>
            </a:pPr>
            <a:r>
              <a:rPr lang="en-US" sz="1500">
                <a:solidFill>
                  <a:schemeClr val="tx1">
                    <a:lumMod val="75000"/>
                    <a:lumOff val="25000"/>
                  </a:schemeClr>
                </a:solidFill>
              </a:rPr>
              <a:t>    critical of themselves.</a:t>
            </a:r>
          </a:p>
          <a:p>
            <a:pPr marL="285750" indent="-285750">
              <a:lnSpc>
                <a:spcPct val="90000"/>
              </a:lnSpc>
              <a:spcBef>
                <a:spcPts val="1000"/>
              </a:spcBef>
              <a:buClr>
                <a:schemeClr val="accent1"/>
              </a:buClr>
              <a:buFont typeface="Wingdings 3" charset="2"/>
              <a:buChar char=""/>
            </a:pPr>
            <a:r>
              <a:rPr lang="en-US" sz="1500">
                <a:solidFill>
                  <a:schemeClr val="tx1">
                    <a:lumMod val="75000"/>
                    <a:lumOff val="25000"/>
                  </a:schemeClr>
                </a:solidFill>
              </a:rPr>
              <a:t>Observing how individuals treat others gives a window into how they treat themselves.</a:t>
            </a:r>
          </a:p>
          <a:p>
            <a:pPr marL="285750" indent="-285750">
              <a:lnSpc>
                <a:spcPct val="90000"/>
              </a:lnSpc>
              <a:spcBef>
                <a:spcPts val="1000"/>
              </a:spcBef>
              <a:buClr>
                <a:schemeClr val="accent1"/>
              </a:buClr>
              <a:buFont typeface="Wingdings 3" charset="2"/>
              <a:buChar char=""/>
            </a:pPr>
            <a:r>
              <a:rPr lang="en-US" sz="1500">
                <a:solidFill>
                  <a:schemeClr val="tx1">
                    <a:lumMod val="75000"/>
                    <a:lumOff val="25000"/>
                  </a:schemeClr>
                </a:solidFill>
              </a:rPr>
              <a:t>Affirmations are an effective way to learn and practice being kind to ourselves so that we can work on being more kind to others.</a:t>
            </a:r>
          </a:p>
          <a:p>
            <a:pPr marL="285750" indent="-285750">
              <a:lnSpc>
                <a:spcPct val="90000"/>
              </a:lnSpc>
              <a:spcBef>
                <a:spcPts val="1000"/>
              </a:spcBef>
              <a:buClr>
                <a:schemeClr val="accent1"/>
              </a:buClr>
              <a:buFont typeface="Wingdings 3" charset="2"/>
              <a:buChar char=""/>
            </a:pPr>
            <a:r>
              <a:rPr lang="en-US" sz="1500">
                <a:solidFill>
                  <a:schemeClr val="tx1">
                    <a:lumMod val="75000"/>
                    <a:lumOff val="25000"/>
                  </a:schemeClr>
                </a:solidFill>
              </a:rPr>
              <a:t>We need to be more kind to ourselves and others.</a:t>
            </a:r>
          </a:p>
          <a:p>
            <a:pPr marL="285750" indent="-285750">
              <a:lnSpc>
                <a:spcPct val="90000"/>
              </a:lnSpc>
              <a:spcBef>
                <a:spcPts val="1000"/>
              </a:spcBef>
              <a:buClr>
                <a:schemeClr val="accent1"/>
              </a:buClr>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1500">
              <a:solidFill>
                <a:schemeClr val="tx1">
                  <a:lumMod val="75000"/>
                  <a:lumOff val="25000"/>
                </a:schemeClr>
              </a:solidFill>
            </a:endParaRPr>
          </a:p>
        </p:txBody>
      </p:sp>
      <p:pic>
        <p:nvPicPr>
          <p:cNvPr id="4" name="Picture 3" descr="❤️ If this spoke to you, share it with someone who needs it today. You're  not behind. You're walking a path that requires more patience than most.  Healing doesn't always look like">
            <a:extLst>
              <a:ext uri="{FF2B5EF4-FFF2-40B4-BE49-F238E27FC236}">
                <a16:creationId xmlns:a16="http://schemas.microsoft.com/office/drawing/2014/main" id="{674DECC0-8926-AFF6-A8EF-330D3ABC4FB1}"/>
              </a:ext>
            </a:extLst>
          </p:cNvPr>
          <p:cNvPicPr>
            <a:picLocks noChangeAspect="1"/>
          </p:cNvPicPr>
          <p:nvPr/>
        </p:nvPicPr>
        <p:blipFill>
          <a:blip r:embed="rId2"/>
          <a:stretch>
            <a:fillRect/>
          </a:stretch>
        </p:blipFill>
        <p:spPr>
          <a:xfrm>
            <a:off x="5671566" y="1275687"/>
            <a:ext cx="2986091" cy="3986585"/>
          </a:xfrm>
          <a:prstGeom prst="rect">
            <a:avLst/>
          </a:prstGeom>
        </p:spPr>
      </p:pic>
      <p:sp>
        <p:nvSpPr>
          <p:cNvPr id="50" name="Freeform 11">
            <a:extLst>
              <a:ext uri="{FF2B5EF4-FFF2-40B4-BE49-F238E27FC236}">
                <a16:creationId xmlns:a16="http://schemas.microsoft.com/office/drawing/2014/main" id="{21F6BE39-9E37-45F0-B10C-92305CFB7C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979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355A535A-A489-477F-A314-593AA8CAFB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954C2D4C-FD83-4EF4-9312-04442ABD66B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C20701C2-CD9A-4698-BC97-E1085820C2C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62575C35-466F-42AE-87A1-D691849AB8C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58236F37-6119-45AC-80A0-CD2C311B505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F3FDD799-39FE-4D6F-9A64-2F472B2150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9820D241-1D49-442C-A95A-00BC1BF9E2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EBC2197C-B383-4866-8ABD-74222400BE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404B06AA-FC93-4471-9DE4-56A401E70A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E580600C-013F-4FAF-8FB7-4CC0FA80A9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9BFCF199-64B2-4AEE-88C4-E954ABF362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E312DBA5-56D8-42B2-BA94-28168C2A670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8C13B810-9664-45D8-8510-D6ED0ADD72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10306E52-A922-4458-BCCE-C3C840CC75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CB578819-B7E7-4250-932F-52AE2A2A9A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454B9C91-B623-424A-B16E-F764F189D3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EFD03C4A-8484-41E6-B458-032F1DCA70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DDC2F3C3-1D4E-4913-9C5C-F9A65B47E5C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1E15BCA2-2420-4C53-ADE9-40FBAC2384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73D5FBF4-7129-4C51-B603-E3BC334195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0165B164-CE2A-494C-88FC-507232B37C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87F127E5-B10B-4D18-BCF0-E7C3C7F401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FC692D59-F28D-4E42-B435-225F2C6CFA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1996130F-9AB5-4DE9-8574-3AF891C5C1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6">
            <a:extLst>
              <a:ext uri="{FF2B5EF4-FFF2-40B4-BE49-F238E27FC236}">
                <a16:creationId xmlns:a16="http://schemas.microsoft.com/office/drawing/2014/main" id="{3623DEAC-F39C-45D6-86DC-1033F64295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A692209D-B607-46C3-8560-07AF722916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874638-CF15-4908-BC4B-4908744D0B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C6D7450-4863-0AB7-B84B-1231457DBDD0}"/>
              </a:ext>
            </a:extLst>
          </p:cNvPr>
          <p:cNvSpPr>
            <a:spLocks noGrp="1"/>
          </p:cNvSpPr>
          <p:nvPr>
            <p:ph type="title"/>
          </p:nvPr>
        </p:nvSpPr>
        <p:spPr>
          <a:xfrm>
            <a:off x="405209" y="967417"/>
            <a:ext cx="2834152" cy="3943250"/>
          </a:xfrm>
        </p:spPr>
        <p:txBody>
          <a:bodyPr vert="horz" lIns="91440" tIns="45720" rIns="91440" bIns="45720" rtlCol="0" anchor="b">
            <a:normAutofit/>
          </a:bodyPr>
          <a:lstStyle/>
          <a:p>
            <a:r>
              <a:rPr lang="en-US" sz="3500">
                <a:solidFill>
                  <a:srgbClr val="FEFFFF"/>
                </a:solidFill>
              </a:rPr>
              <a:t>Questions</a:t>
            </a:r>
          </a:p>
        </p:txBody>
      </p:sp>
      <p:sp>
        <p:nvSpPr>
          <p:cNvPr id="45" name="Freeform 5">
            <a:extLst>
              <a:ext uri="{FF2B5EF4-FFF2-40B4-BE49-F238E27FC236}">
                <a16:creationId xmlns:a16="http://schemas.microsoft.com/office/drawing/2014/main" id="{5F1B8348-CD6E-4561-A704-C232D9A2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Graphic 5" descr="Help">
            <a:extLst>
              <a:ext uri="{FF2B5EF4-FFF2-40B4-BE49-F238E27FC236}">
                <a16:creationId xmlns:a16="http://schemas.microsoft.com/office/drawing/2014/main" id="{6B3A0869-E6C6-813E-2916-042AD4CA39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190995" y="1317462"/>
            <a:ext cx="4230377" cy="4230377"/>
          </a:xfrm>
          <a:prstGeom prst="rect">
            <a:avLst/>
          </a:prstGeom>
        </p:spPr>
      </p:pic>
    </p:spTree>
    <p:extLst>
      <p:ext uri="{BB962C8B-B14F-4D97-AF65-F5344CB8AC3E}">
        <p14:creationId xmlns:p14="http://schemas.microsoft.com/office/powerpoint/2010/main" val="1212209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2446-3F10-00EB-AB02-B12D42E2F49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FFABB3E-46AC-81F8-C1D1-C87DADE68AFF}"/>
              </a:ext>
            </a:extLst>
          </p:cNvPr>
          <p:cNvSpPr>
            <a:spLocks noGrp="1"/>
          </p:cNvSpPr>
          <p:nvPr>
            <p:ph idx="1"/>
          </p:nvPr>
        </p:nvSpPr>
        <p:spPr/>
        <p:txBody>
          <a:bodyPr>
            <a:normAutofit fontScale="55000" lnSpcReduction="20000"/>
          </a:bodyPr>
          <a:lstStyle/>
          <a:p>
            <a:pPr>
              <a:buNone/>
            </a:pPr>
            <a:r>
              <a:rPr lang="en-US" dirty="0"/>
              <a:t>Cascio, C. N., O’Donnell, M. B., Tinney, F. J., Lieberman, M. D., &amp; Falk, E. B. (2016). Self-affirmation activates brain systems associated with self-related processing and reward and is reinforced by future orientation. </a:t>
            </a:r>
            <a:r>
              <a:rPr lang="en-US" i="1" dirty="0"/>
              <a:t>Social Cognitive and Affective Neuroscience, 11</a:t>
            </a:r>
            <a:r>
              <a:rPr lang="en-US" dirty="0"/>
              <a:t>(4), 621–629. </a:t>
            </a:r>
            <a:r>
              <a:rPr lang="en-US" dirty="0">
                <a:hlinkClick r:id="rId2"/>
              </a:rPr>
              <a:t>https://doi.org/10.1093/scan/nsv139</a:t>
            </a:r>
            <a:endParaRPr lang="en-US" dirty="0"/>
          </a:p>
          <a:p>
            <a:pPr>
              <a:buNone/>
            </a:pPr>
            <a:r>
              <a:rPr lang="en-US" dirty="0"/>
              <a:t>Cohen, G. L., Garcia, J., Apfel, N., &amp; Master, A. (2006). Reducing the racial achievement gap: A social-psychological intervention. </a:t>
            </a:r>
            <a:r>
              <a:rPr lang="en-US" i="1" dirty="0"/>
              <a:t>Science, 313</a:t>
            </a:r>
            <a:r>
              <a:rPr lang="en-US" dirty="0"/>
              <a:t>(5791), 1307–1310. </a:t>
            </a:r>
            <a:r>
              <a:rPr lang="en-US" dirty="0">
                <a:hlinkClick r:id="rId3"/>
              </a:rPr>
              <a:t>https://doi.org/10.1126/science.1128317</a:t>
            </a:r>
            <a:endParaRPr lang="en-US" dirty="0"/>
          </a:p>
          <a:p>
            <a:pPr>
              <a:buNone/>
            </a:pPr>
            <a:r>
              <a:rPr lang="en-US" dirty="0"/>
              <a:t>Creswell, J. D., Dutcher, J. M., Klein, W. M., Harris, P. R., &amp; Levine, J. M. (2020). Self-affirmation improves problem-solving under stress. </a:t>
            </a:r>
            <a:r>
              <a:rPr lang="en-US" i="1" dirty="0" err="1"/>
              <a:t>PLoS</a:t>
            </a:r>
            <a:r>
              <a:rPr lang="en-US" i="1" dirty="0"/>
              <a:t> ONE, 8</a:t>
            </a:r>
            <a:r>
              <a:rPr lang="en-US" dirty="0"/>
              <a:t>(5), e62593. https://doi.org/10.1371/journal.pone.0062593</a:t>
            </a:r>
          </a:p>
          <a:p>
            <a:pPr>
              <a:buNone/>
            </a:pPr>
            <a:r>
              <a:rPr lang="en-US" dirty="0"/>
              <a:t>Dutcher, J. M., &amp; Creswell, J. D. (2020). The role of brain activity in the stress-buffering effects of self-affirmation. </a:t>
            </a:r>
            <a:r>
              <a:rPr lang="en-US" i="1" dirty="0"/>
              <a:t>Social Cognitive and Affective Neuroscience, 15</a:t>
            </a:r>
            <a:r>
              <a:rPr lang="en-US" dirty="0"/>
              <a:t>(10), 1086–1097. https://doi.org/10.1093/scan/nsaa124</a:t>
            </a:r>
          </a:p>
          <a:p>
            <a:pPr>
              <a:buNone/>
            </a:pPr>
            <a:r>
              <a:rPr lang="en-US" dirty="0"/>
              <a:t>Steele, C. M. (1988). The psychology of self-affirmation: Sustaining the integrity of the self. In L. Berkowitz (Ed.), </a:t>
            </a:r>
            <a:r>
              <a:rPr lang="en-US" i="1" dirty="0"/>
              <a:t>Advances in experimental social psychology</a:t>
            </a:r>
            <a:r>
              <a:rPr lang="en-US" dirty="0"/>
              <a:t> (Vol. 21, pp. 261–302). Academic Press. https://doi.org/10.1016/S0065-2601(08)60229-4</a:t>
            </a:r>
          </a:p>
          <a:p>
            <a:pPr>
              <a:buNone/>
            </a:pPr>
            <a:r>
              <a:rPr lang="en-US" dirty="0"/>
              <a:t>Therapist Aid. (2023). </a:t>
            </a:r>
            <a:r>
              <a:rPr lang="en-US" i="1" dirty="0"/>
              <a:t>Positive psychology worksheets</a:t>
            </a:r>
            <a:r>
              <a:rPr lang="en-US" dirty="0"/>
              <a:t>. Therapist Aid LLC. </a:t>
            </a:r>
            <a:r>
              <a:rPr lang="en-US" dirty="0">
                <a:hlinkClick r:id="rId4"/>
              </a:rPr>
              <a:t>https://www.therapistaid.com/therapy-worksheets/positive-psychology</a:t>
            </a:r>
            <a:endParaRPr lang="en-US" dirty="0"/>
          </a:p>
          <a:p>
            <a:pPr>
              <a:buNone/>
            </a:pPr>
            <a:r>
              <a:rPr lang="en-US" dirty="0"/>
              <a:t>Tiwari, G. K., et al. (2025). Understanding the nature and dynamics of self-affirmation: A neuropsychological perspective. </a:t>
            </a:r>
            <a:r>
              <a:rPr lang="en-US" i="1" dirty="0"/>
              <a:t>Neuroscience &amp; Biobehavioral Reviews, 159</a:t>
            </a:r>
            <a:r>
              <a:rPr lang="en-US" dirty="0"/>
              <a:t>, 105524. https://doi.org/10.1016/j.neubiorev.2025.105524</a:t>
            </a:r>
          </a:p>
          <a:p>
            <a:pPr>
              <a:buNone/>
            </a:pPr>
            <a:r>
              <a:rPr lang="en-US" dirty="0"/>
              <a:t>Wellspring Prevention. (2024, July 23). </a:t>
            </a:r>
            <a:r>
              <a:rPr lang="en-US" i="1" dirty="0"/>
              <a:t>The benefits of positive affirmations.</a:t>
            </a:r>
            <a:r>
              <a:rPr lang="en-US" dirty="0"/>
              <a:t> Wellspring Center for Prevention. https://wellspringprevention.org/blog/the-benefits-of-positive-affirmations/</a:t>
            </a:r>
          </a:p>
          <a:p>
            <a:endParaRPr lang="en-US" dirty="0"/>
          </a:p>
        </p:txBody>
      </p:sp>
    </p:spTree>
    <p:extLst>
      <p:ext uri="{BB962C8B-B14F-4D97-AF65-F5344CB8AC3E}">
        <p14:creationId xmlns:p14="http://schemas.microsoft.com/office/powerpoint/2010/main" val="19189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8DB17F1D-4253-369A-5C83-08203500C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9BB78-742B-2F7B-4F06-20EAD1D4A08B}"/>
              </a:ext>
            </a:extLst>
          </p:cNvPr>
          <p:cNvSpPr>
            <a:spLocks noGrp="1"/>
          </p:cNvSpPr>
          <p:nvPr>
            <p:ph type="title"/>
          </p:nvPr>
        </p:nvSpPr>
        <p:spPr/>
        <p:txBody>
          <a:bodyPr/>
          <a:lstStyle/>
          <a:p>
            <a:pPr algn="ctr"/>
            <a:r>
              <a:rPr lang="en-US" dirty="0"/>
              <a:t>Meet The Presenter </a:t>
            </a:r>
          </a:p>
        </p:txBody>
      </p:sp>
      <p:sp>
        <p:nvSpPr>
          <p:cNvPr id="4" name="Content Placeholder 3">
            <a:extLst>
              <a:ext uri="{FF2B5EF4-FFF2-40B4-BE49-F238E27FC236}">
                <a16:creationId xmlns:a16="http://schemas.microsoft.com/office/drawing/2014/main" id="{55D61763-944E-D85D-3A61-5CDED004C8D0}"/>
              </a:ext>
            </a:extLst>
          </p:cNvPr>
          <p:cNvSpPr>
            <a:spLocks noGrp="1"/>
          </p:cNvSpPr>
          <p:nvPr>
            <p:ph sz="half" idx="1"/>
          </p:nvPr>
        </p:nvSpPr>
        <p:spPr>
          <a:xfrm>
            <a:off x="3233712" y="2136535"/>
            <a:ext cx="2950723" cy="4525963"/>
          </a:xfrm>
        </p:spPr>
        <p:txBody>
          <a:bodyPr vert="horz" lIns="91440" tIns="45720" rIns="91440" bIns="45720" rtlCol="0" anchor="t">
            <a:normAutofit/>
          </a:bodyPr>
          <a:lstStyle/>
          <a:p>
            <a:r>
              <a:rPr lang="en-US" dirty="0"/>
              <a:t>THRIVE Recovery Program Creator at Village Behavioral Health</a:t>
            </a:r>
          </a:p>
          <a:p>
            <a:r>
              <a:rPr lang="en-US" dirty="0"/>
              <a:t>B.S. in Social Work &amp; Criminology</a:t>
            </a:r>
          </a:p>
          <a:p>
            <a:r>
              <a:rPr lang="en-US" dirty="0"/>
              <a:t>LADAC II, QCS</a:t>
            </a:r>
          </a:p>
          <a:p>
            <a:r>
              <a:rPr lang="en-US" dirty="0"/>
              <a:t>Loves her husband, Loves 90's Hip HOP, &amp; Jeopardy</a:t>
            </a:r>
          </a:p>
          <a:p>
            <a:endParaRPr lang="en-US" dirty="0"/>
          </a:p>
          <a:p>
            <a:endParaRPr lang="en-US" dirty="0"/>
          </a:p>
        </p:txBody>
      </p:sp>
      <p:sp>
        <p:nvSpPr>
          <p:cNvPr id="3" name="Text Placeholder 2">
            <a:extLst>
              <a:ext uri="{FF2B5EF4-FFF2-40B4-BE49-F238E27FC236}">
                <a16:creationId xmlns:a16="http://schemas.microsoft.com/office/drawing/2014/main" id="{72F71511-85C6-DBEE-66CA-E22E1813A317}"/>
              </a:ext>
            </a:extLst>
          </p:cNvPr>
          <p:cNvSpPr>
            <a:spLocks noGrp="1"/>
          </p:cNvSpPr>
          <p:nvPr>
            <p:ph type="body" idx="4294967295"/>
          </p:nvPr>
        </p:nvSpPr>
        <p:spPr>
          <a:xfrm>
            <a:off x="2688862" y="1504751"/>
            <a:ext cx="4040188" cy="639763"/>
          </a:xfrm>
        </p:spPr>
        <p:txBody>
          <a:bodyPr vert="horz" lIns="91440" tIns="45720" rIns="91440" bIns="45720" rtlCol="0" anchor="t">
            <a:normAutofit/>
          </a:bodyPr>
          <a:lstStyle/>
          <a:p>
            <a:pPr marL="0" indent="0" algn="ctr">
              <a:buNone/>
            </a:pPr>
            <a:r>
              <a:rPr lang="en-US" dirty="0"/>
              <a:t> Kristen Robinson</a:t>
            </a:r>
          </a:p>
        </p:txBody>
      </p:sp>
    </p:spTree>
    <p:extLst>
      <p:ext uri="{BB962C8B-B14F-4D97-AF65-F5344CB8AC3E}">
        <p14:creationId xmlns:p14="http://schemas.microsoft.com/office/powerpoint/2010/main" val="338084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8DB17F1D-4253-369A-5C83-08203500C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9BB78-742B-2F7B-4F06-20EAD1D4A08B}"/>
              </a:ext>
            </a:extLst>
          </p:cNvPr>
          <p:cNvSpPr>
            <a:spLocks noGrp="1"/>
          </p:cNvSpPr>
          <p:nvPr>
            <p:ph type="title"/>
          </p:nvPr>
        </p:nvSpPr>
        <p:spPr/>
        <p:txBody>
          <a:bodyPr/>
          <a:lstStyle/>
          <a:p>
            <a:pPr algn="ctr"/>
            <a:r>
              <a:rPr lang="en-US" b="1" dirty="0"/>
              <a:t>Diamonds in the Dumpster: A Hope Dealer’s Story </a:t>
            </a:r>
            <a:endParaRPr lang="en-US" dirty="0"/>
          </a:p>
        </p:txBody>
      </p:sp>
      <p:sp>
        <p:nvSpPr>
          <p:cNvPr id="4" name="Content Placeholder 3">
            <a:extLst>
              <a:ext uri="{FF2B5EF4-FFF2-40B4-BE49-F238E27FC236}">
                <a16:creationId xmlns:a16="http://schemas.microsoft.com/office/drawing/2014/main" id="{55D61763-944E-D85D-3A61-5CDED004C8D0}"/>
              </a:ext>
            </a:extLst>
          </p:cNvPr>
          <p:cNvSpPr>
            <a:spLocks noGrp="1"/>
          </p:cNvSpPr>
          <p:nvPr>
            <p:ph sz="half" idx="1"/>
          </p:nvPr>
        </p:nvSpPr>
        <p:spPr>
          <a:xfrm>
            <a:off x="3233712" y="2136535"/>
            <a:ext cx="2950723" cy="4525963"/>
          </a:xfrm>
        </p:spPr>
        <p:txBody>
          <a:bodyPr vert="horz" lIns="91440" tIns="45720" rIns="91440" bIns="45720" rtlCol="0" anchor="t">
            <a:normAutofit/>
          </a:bodyPr>
          <a:lstStyle/>
          <a:p>
            <a:endParaRPr lang="en-US" dirty="0"/>
          </a:p>
          <a:p>
            <a:endParaRPr lang="en-US" dirty="0"/>
          </a:p>
        </p:txBody>
      </p:sp>
      <p:pic>
        <p:nvPicPr>
          <p:cNvPr id="5" name="Picture 4"/>
          <p:cNvPicPr>
            <a:picLocks noChangeAspect="1"/>
          </p:cNvPicPr>
          <p:nvPr/>
        </p:nvPicPr>
        <p:blipFill>
          <a:blip r:embed="rId2"/>
          <a:stretch>
            <a:fillRect/>
          </a:stretch>
        </p:blipFill>
        <p:spPr>
          <a:xfrm>
            <a:off x="1648309" y="2703178"/>
            <a:ext cx="6514437" cy="3312139"/>
          </a:xfrm>
          <a:prstGeom prst="rect">
            <a:avLst/>
          </a:prstGeom>
        </p:spPr>
      </p:pic>
    </p:spTree>
    <p:extLst>
      <p:ext uri="{BB962C8B-B14F-4D97-AF65-F5344CB8AC3E}">
        <p14:creationId xmlns:p14="http://schemas.microsoft.com/office/powerpoint/2010/main" val="409892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75CD74B-9CE8-4F20-A3E4-A22A7F0360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12A39C-2A8B-0E16-EA95-AE38F64478B1}"/>
              </a:ext>
            </a:extLst>
          </p:cNvPr>
          <p:cNvSpPr>
            <a:spLocks noGrp="1"/>
          </p:cNvSpPr>
          <p:nvPr>
            <p:ph type="title"/>
          </p:nvPr>
        </p:nvSpPr>
        <p:spPr>
          <a:xfrm>
            <a:off x="1346172" y="624110"/>
            <a:ext cx="7284749" cy="1280890"/>
          </a:xfrm>
        </p:spPr>
        <p:txBody>
          <a:bodyPr>
            <a:normAutofit/>
          </a:bodyPr>
          <a:lstStyle/>
          <a:p>
            <a:r>
              <a:rPr lang="en-US"/>
              <a:t>Learning Objectives </a:t>
            </a:r>
          </a:p>
        </p:txBody>
      </p:sp>
      <p:sp>
        <p:nvSpPr>
          <p:cNvPr id="20" name="Rectangle 19">
            <a:extLst>
              <a:ext uri="{FF2B5EF4-FFF2-40B4-BE49-F238E27FC236}">
                <a16:creationId xmlns:a16="http://schemas.microsoft.com/office/drawing/2014/main" id="{99C44665-BECF-4482-A00C-E4BE2A87DC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11">
            <a:extLst>
              <a:ext uri="{FF2B5EF4-FFF2-40B4-BE49-F238E27FC236}">
                <a16:creationId xmlns:a16="http://schemas.microsoft.com/office/drawing/2014/main" id="{20398C1D-D011-4BA8-AC81-E829677B87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EAF2D20E-E17B-6714-2D1E-CF9CB0917DF7}"/>
              </a:ext>
            </a:extLst>
          </p:cNvPr>
          <p:cNvGraphicFramePr>
            <a:graphicFrameLocks noGrp="1"/>
          </p:cNvGraphicFramePr>
          <p:nvPr>
            <p:ph idx="1"/>
            <p:extLst>
              <p:ext uri="{D42A27DB-BD31-4B8C-83A1-F6EECF244321}">
                <p14:modId xmlns:p14="http://schemas.microsoft.com/office/powerpoint/2010/main" val="1507534466"/>
              </p:ext>
            </p:extLst>
          </p:nvPr>
        </p:nvGraphicFramePr>
        <p:xfrm>
          <a:off x="1346172" y="2222983"/>
          <a:ext cx="6740553"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05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634CC3-6531-E09B-C131-FED2C3FA802B}"/>
              </a:ext>
            </a:extLst>
          </p:cNvPr>
          <p:cNvSpPr>
            <a:spLocks noGrp="1"/>
          </p:cNvSpPr>
          <p:nvPr>
            <p:ph type="title"/>
          </p:nvPr>
        </p:nvSpPr>
        <p:spPr>
          <a:xfrm>
            <a:off x="784514" y="942108"/>
            <a:ext cx="2442412" cy="4969113"/>
          </a:xfrm>
        </p:spPr>
        <p:txBody>
          <a:bodyPr anchor="ctr">
            <a:normAutofit/>
          </a:bodyPr>
          <a:lstStyle/>
          <a:p>
            <a:r>
              <a:rPr lang="en-US" sz="3100">
                <a:solidFill>
                  <a:schemeClr val="tx2">
                    <a:lumMod val="75000"/>
                  </a:schemeClr>
                </a:solidFill>
              </a:rPr>
              <a:t>What are Positive Affirmations</a:t>
            </a:r>
          </a:p>
        </p:txBody>
      </p:sp>
      <p:sp>
        <p:nvSpPr>
          <p:cNvPr id="11" name="Rectangle 10">
            <a:extLst>
              <a:ext uri="{FF2B5EF4-FFF2-40B4-BE49-F238E27FC236}">
                <a16:creationId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16" name="Freeform 11">
              <a:extLst>
                <a:ext uri="{FF2B5EF4-FFF2-40B4-BE49-F238E27FC236}">
                  <a16:creationId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7" name="Freeform 12">
              <a:extLst>
                <a:ext uri="{FF2B5EF4-FFF2-40B4-BE49-F238E27FC236}">
                  <a16:creationId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8" name="Freeform 13">
              <a:extLst>
                <a:ext uri="{FF2B5EF4-FFF2-40B4-BE49-F238E27FC236}">
                  <a16:creationId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9" name="Freeform 14">
              <a:extLst>
                <a:ext uri="{FF2B5EF4-FFF2-40B4-BE49-F238E27FC236}">
                  <a16:creationId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20" name="Freeform 15">
              <a:extLst>
                <a:ext uri="{FF2B5EF4-FFF2-40B4-BE49-F238E27FC236}">
                  <a16:creationId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21" name="Freeform 16">
              <a:extLst>
                <a:ext uri="{FF2B5EF4-FFF2-40B4-BE49-F238E27FC236}">
                  <a16:creationId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2" name="Freeform 17">
              <a:extLst>
                <a:ext uri="{FF2B5EF4-FFF2-40B4-BE49-F238E27FC236}">
                  <a16:creationId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3" name="Freeform 18">
              <a:extLst>
                <a:ext uri="{FF2B5EF4-FFF2-40B4-BE49-F238E27FC236}">
                  <a16:creationId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4" name="Freeform 19">
              <a:extLst>
                <a:ext uri="{FF2B5EF4-FFF2-40B4-BE49-F238E27FC236}">
                  <a16:creationId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5" name="Freeform 20">
              <a:extLst>
                <a:ext uri="{FF2B5EF4-FFF2-40B4-BE49-F238E27FC236}">
                  <a16:creationId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6" name="Freeform 21">
              <a:extLst>
                <a:ext uri="{FF2B5EF4-FFF2-40B4-BE49-F238E27FC236}">
                  <a16:creationId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7" name="Freeform 22">
              <a:extLst>
                <a:ext uri="{FF2B5EF4-FFF2-40B4-BE49-F238E27FC236}">
                  <a16:creationId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4" name="Rectangle 1">
            <a:extLst>
              <a:ext uri="{FF2B5EF4-FFF2-40B4-BE49-F238E27FC236}">
                <a16:creationId xmlns:a16="http://schemas.microsoft.com/office/drawing/2014/main" id="{F3BC4A65-F916-7871-BC38-1F102CBC3355}"/>
              </a:ext>
            </a:extLst>
          </p:cNvPr>
          <p:cNvSpPr>
            <a:spLocks noGrp="1" noChangeArrowheads="1"/>
          </p:cNvSpPr>
          <p:nvPr>
            <p:ph idx="1"/>
          </p:nvPr>
        </p:nvSpPr>
        <p:spPr bwMode="auto">
          <a:xfrm>
            <a:off x="3786796" y="420457"/>
            <a:ext cx="4841662" cy="61309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85000" lnSpcReduction="20000"/>
          </a:bodyPr>
          <a:lstStyle/>
          <a:p>
            <a:pPr marL="0" marR="0" lvl="0" indent="0" defTabSz="914400" rtl="0" eaLnBrk="0" fontAlgn="base" latinLnBrk="0" hangingPunct="0">
              <a:lnSpc>
                <a:spcPct val="90000"/>
              </a:lnSpc>
              <a:spcBef>
                <a:spcPct val="0"/>
              </a:spcBef>
              <a:spcAft>
                <a:spcPts val="600"/>
              </a:spcAft>
              <a:buClrTx/>
              <a:buSzTx/>
              <a:buNone/>
              <a:tabLst/>
            </a:pPr>
            <a:r>
              <a:rPr kumimoji="0" lang="en-US" altLang="en-US" sz="1500" b="0" i="0" u="none" strike="noStrike" cap="none" normalizeH="0" baseline="0" dirty="0">
                <a:ln>
                  <a:noFill/>
                </a:ln>
                <a:solidFill>
                  <a:schemeClr val="tx2">
                    <a:lumMod val="75000"/>
                  </a:schemeClr>
                </a:solidFill>
                <a:effectLst/>
              </a:rPr>
              <a:t>Positive affirmations are </a:t>
            </a:r>
            <a:r>
              <a:rPr kumimoji="0" lang="en-US" altLang="en-US" sz="1500" b="1" i="0" u="none" strike="noStrike" cap="none" normalizeH="0" baseline="0" dirty="0">
                <a:ln>
                  <a:noFill/>
                </a:ln>
                <a:solidFill>
                  <a:schemeClr val="tx2">
                    <a:lumMod val="75000"/>
                  </a:schemeClr>
                </a:solidFill>
                <a:effectLst/>
              </a:rPr>
              <a:t>self-directed, intentional statements</a:t>
            </a:r>
            <a:r>
              <a:rPr kumimoji="0" lang="en-US" altLang="en-US" sz="1500" b="0" i="0" u="none" strike="noStrike" cap="none" normalizeH="0" baseline="0" dirty="0">
                <a:ln>
                  <a:noFill/>
                </a:ln>
                <a:solidFill>
                  <a:schemeClr val="tx2">
                    <a:lumMod val="75000"/>
                  </a:schemeClr>
                </a:solidFill>
                <a:effectLst/>
              </a:rPr>
              <a:t> designed to challenge harmful or unhelpful internal dialogue and replace it with empowering, constructive beliefs. They are often short, memorable, and deeply personal, making them easy to integrate into daily life.</a:t>
            </a:r>
          </a:p>
          <a:p>
            <a:pPr marL="0" marR="0" lvl="0" indent="0" defTabSz="914400" rtl="0" eaLnBrk="0" fontAlgn="base" latinLnBrk="0" hangingPunct="0">
              <a:lnSpc>
                <a:spcPct val="90000"/>
              </a:lnSpc>
              <a:spcBef>
                <a:spcPct val="0"/>
              </a:spcBef>
              <a:spcAft>
                <a:spcPts val="600"/>
              </a:spcAft>
              <a:buClrTx/>
              <a:buSzTx/>
              <a:buNone/>
              <a:tabLst/>
            </a:pPr>
            <a:endParaRPr kumimoji="0" lang="en-US" altLang="en-US" sz="1500" b="1" i="0" u="none" strike="noStrike" cap="none" normalizeH="0" baseline="0" dirty="0">
              <a:ln>
                <a:noFill/>
              </a:ln>
              <a:solidFill>
                <a:schemeClr val="tx2">
                  <a:lumMod val="75000"/>
                </a:schemeClr>
              </a:solidFill>
              <a:effectLst/>
            </a:endParaRPr>
          </a:p>
          <a:p>
            <a:pPr marL="0" marR="0" lvl="0" indent="0" defTabSz="914400" rtl="0" eaLnBrk="0" fontAlgn="base" latinLnBrk="0" hangingPunct="0">
              <a:lnSpc>
                <a:spcPct val="90000"/>
              </a:lnSpc>
              <a:spcBef>
                <a:spcPct val="0"/>
              </a:spcBef>
              <a:spcAft>
                <a:spcPts val="600"/>
              </a:spcAft>
              <a:buClrTx/>
              <a:buSzTx/>
              <a:buNone/>
              <a:tabLst/>
            </a:pPr>
            <a:r>
              <a:rPr kumimoji="0" lang="en-US" altLang="en-US" sz="1500" b="1" i="0" u="none" strike="noStrike" cap="none" normalizeH="0" baseline="0" dirty="0">
                <a:ln>
                  <a:noFill/>
                </a:ln>
                <a:solidFill>
                  <a:schemeClr val="tx2">
                    <a:lumMod val="75000"/>
                  </a:schemeClr>
                </a:solidFill>
                <a:effectLst/>
              </a:rPr>
              <a:t>Purpose:</a:t>
            </a:r>
            <a:r>
              <a:rPr kumimoji="0" lang="en-US" altLang="en-US" sz="1500" b="0" i="0" u="none" strike="noStrike" cap="none" normalizeH="0" baseline="0" dirty="0">
                <a:ln>
                  <a:noFill/>
                </a:ln>
                <a:solidFill>
                  <a:schemeClr val="tx2">
                    <a:lumMod val="75000"/>
                  </a:schemeClr>
                </a:solidFill>
                <a:effectLst/>
              </a:rPr>
              <a:t/>
            </a:r>
            <a:br>
              <a:rPr kumimoji="0" lang="en-US" altLang="en-US" sz="1500" b="0" i="0" u="none" strike="noStrike" cap="none" normalizeH="0" baseline="0" dirty="0">
                <a:ln>
                  <a:noFill/>
                </a:ln>
                <a:solidFill>
                  <a:schemeClr val="tx2">
                    <a:lumMod val="75000"/>
                  </a:schemeClr>
                </a:solidFill>
                <a:effectLst/>
              </a:rPr>
            </a:br>
            <a:r>
              <a:rPr kumimoji="0" lang="en-US" altLang="en-US" sz="1500" b="0" i="0" u="none" strike="noStrike" cap="none" normalizeH="0" baseline="0" dirty="0">
                <a:ln>
                  <a:noFill/>
                </a:ln>
                <a:solidFill>
                  <a:schemeClr val="tx2">
                    <a:lumMod val="75000"/>
                  </a:schemeClr>
                </a:solidFill>
                <a:effectLst/>
              </a:rPr>
              <a:t>They serve as tools to </a:t>
            </a:r>
            <a:r>
              <a:rPr kumimoji="0" lang="en-US" altLang="en-US" sz="1500" b="1" i="0" u="none" strike="noStrike" cap="none" normalizeH="0" baseline="0" dirty="0">
                <a:ln>
                  <a:noFill/>
                </a:ln>
                <a:solidFill>
                  <a:schemeClr val="tx2">
                    <a:lumMod val="75000"/>
                  </a:schemeClr>
                </a:solidFill>
                <a:effectLst/>
              </a:rPr>
              <a:t>redirect thought patterns</a:t>
            </a:r>
            <a:r>
              <a:rPr kumimoji="0" lang="en-US" altLang="en-US" sz="1500" b="0" i="0" u="none" strike="noStrike" cap="none" normalizeH="0" baseline="0" dirty="0">
                <a:ln>
                  <a:noFill/>
                </a:ln>
                <a:solidFill>
                  <a:schemeClr val="tx2">
                    <a:lumMod val="75000"/>
                  </a:schemeClr>
                </a:solidFill>
                <a:effectLst/>
              </a:rPr>
              <a:t>, shift focus away from self-criticism and encourage the development of a growth-oriented mindset. When repeated consistently, affirmations can help </a:t>
            </a:r>
            <a:r>
              <a:rPr kumimoji="0" lang="en-US" altLang="en-US" sz="1500" b="1" i="0" u="none" strike="noStrike" cap="none" normalizeH="0" baseline="0" dirty="0">
                <a:ln>
                  <a:noFill/>
                </a:ln>
                <a:solidFill>
                  <a:schemeClr val="tx2">
                    <a:lumMod val="75000"/>
                  </a:schemeClr>
                </a:solidFill>
                <a:effectLst/>
              </a:rPr>
              <a:t>reframe negative experiences</a:t>
            </a:r>
            <a:r>
              <a:rPr kumimoji="0" lang="en-US" altLang="en-US" sz="1500" b="0" i="0" u="none" strike="noStrike" cap="none" normalizeH="0" baseline="0" dirty="0">
                <a:ln>
                  <a:noFill/>
                </a:ln>
                <a:solidFill>
                  <a:schemeClr val="tx2">
                    <a:lumMod val="75000"/>
                  </a:schemeClr>
                </a:solidFill>
                <a:effectLst/>
              </a:rPr>
              <a:t> and promote emotional resilience.</a:t>
            </a:r>
          </a:p>
          <a:p>
            <a:pPr marL="0" marR="0" lvl="0" indent="0" defTabSz="914400" rtl="0" eaLnBrk="0" fontAlgn="base" latinLnBrk="0" hangingPunct="0">
              <a:lnSpc>
                <a:spcPct val="90000"/>
              </a:lnSpc>
              <a:spcBef>
                <a:spcPct val="0"/>
              </a:spcBef>
              <a:spcAft>
                <a:spcPts val="600"/>
              </a:spcAft>
              <a:buClrTx/>
              <a:buSzTx/>
              <a:buNone/>
              <a:tabLst/>
            </a:pPr>
            <a:endParaRPr kumimoji="0" lang="en-US" altLang="en-US" sz="1500" b="1" i="0" u="none" strike="noStrike" cap="none" normalizeH="0" baseline="0" dirty="0">
              <a:ln>
                <a:noFill/>
              </a:ln>
              <a:solidFill>
                <a:schemeClr val="tx2">
                  <a:lumMod val="75000"/>
                </a:schemeClr>
              </a:solidFill>
              <a:effectLst/>
            </a:endParaRPr>
          </a:p>
          <a:p>
            <a:pPr marL="0" marR="0" lvl="0" indent="0" defTabSz="914400" rtl="0" eaLnBrk="0" fontAlgn="base" latinLnBrk="0" hangingPunct="0">
              <a:lnSpc>
                <a:spcPct val="90000"/>
              </a:lnSpc>
              <a:spcBef>
                <a:spcPct val="0"/>
              </a:spcBef>
              <a:spcAft>
                <a:spcPts val="600"/>
              </a:spcAft>
              <a:buClrTx/>
              <a:buSzTx/>
              <a:buNone/>
              <a:tabLst/>
            </a:pPr>
            <a:r>
              <a:rPr kumimoji="0" lang="en-US" altLang="en-US" sz="1500" b="1" i="0" u="none" strike="noStrike" cap="none" normalizeH="0" baseline="0" dirty="0">
                <a:ln>
                  <a:noFill/>
                </a:ln>
                <a:solidFill>
                  <a:schemeClr val="tx2">
                    <a:lumMod val="75000"/>
                  </a:schemeClr>
                </a:solidFill>
                <a:effectLst/>
              </a:rPr>
              <a:t>Theoretical Foundation – Self-Affirmation Theory (Steele, 1988):</a:t>
            </a:r>
            <a:r>
              <a:rPr kumimoji="0" lang="en-US" altLang="en-US" sz="1500" b="0" i="0" u="none" strike="noStrike" cap="none" normalizeH="0" baseline="0" dirty="0">
                <a:ln>
                  <a:noFill/>
                </a:ln>
                <a:solidFill>
                  <a:schemeClr val="tx2">
                    <a:lumMod val="75000"/>
                  </a:schemeClr>
                </a:solidFill>
                <a:effectLst/>
              </a:rPr>
              <a:t/>
            </a:r>
            <a:br>
              <a:rPr kumimoji="0" lang="en-US" altLang="en-US" sz="1500" b="0" i="0" u="none" strike="noStrike" cap="none" normalizeH="0" baseline="0" dirty="0">
                <a:ln>
                  <a:noFill/>
                </a:ln>
                <a:solidFill>
                  <a:schemeClr val="tx2">
                    <a:lumMod val="75000"/>
                  </a:schemeClr>
                </a:solidFill>
                <a:effectLst/>
              </a:rPr>
            </a:br>
            <a:r>
              <a:rPr kumimoji="0" lang="en-US" altLang="en-US" sz="1500" b="0" i="0" u="none" strike="noStrike" cap="none" normalizeH="0" baseline="0" dirty="0">
                <a:ln>
                  <a:noFill/>
                </a:ln>
                <a:solidFill>
                  <a:schemeClr val="tx2">
                    <a:lumMod val="75000"/>
                  </a:schemeClr>
                </a:solidFill>
                <a:effectLst/>
              </a:rPr>
              <a:t>This psychological framework proposes that people are motivated to protect their </a:t>
            </a:r>
            <a:r>
              <a:rPr kumimoji="0" lang="en-US" altLang="en-US" sz="1500" b="1" i="0" u="none" strike="noStrike" cap="none" normalizeH="0" baseline="0" dirty="0">
                <a:ln>
                  <a:noFill/>
                </a:ln>
                <a:solidFill>
                  <a:schemeClr val="tx2">
                    <a:lumMod val="75000"/>
                  </a:schemeClr>
                </a:solidFill>
                <a:effectLst/>
              </a:rPr>
              <a:t>self-integrity</a:t>
            </a:r>
            <a:r>
              <a:rPr kumimoji="0" lang="en-US" altLang="en-US" sz="1500" b="0" i="0" u="none" strike="noStrike" cap="none" normalizeH="0" baseline="0" dirty="0">
                <a:ln>
                  <a:noFill/>
                </a:ln>
                <a:solidFill>
                  <a:schemeClr val="tx2">
                    <a:lumMod val="75000"/>
                  </a:schemeClr>
                </a:solidFill>
                <a:effectLst/>
              </a:rPr>
              <a:t>—their sense of moral adequacy and self-worth. By affirming personal values and strengths, individuals can reduce defensiveness, handle criticism more constructively, and maintain psychological balance during stress.</a:t>
            </a:r>
          </a:p>
          <a:p>
            <a:pPr marL="0" marR="0" lvl="0" indent="0" defTabSz="914400" rtl="0" eaLnBrk="0" fontAlgn="base" latinLnBrk="0" hangingPunct="0">
              <a:lnSpc>
                <a:spcPct val="90000"/>
              </a:lnSpc>
              <a:spcBef>
                <a:spcPct val="0"/>
              </a:spcBef>
              <a:spcAft>
                <a:spcPts val="600"/>
              </a:spcAft>
              <a:buClrTx/>
              <a:buSzTx/>
              <a:buNone/>
              <a:tabLst/>
            </a:pPr>
            <a:endParaRPr kumimoji="0" lang="en-US" altLang="en-US" sz="1500" b="1" i="0" u="none" strike="noStrike" cap="none" normalizeH="0" baseline="0" dirty="0">
              <a:ln>
                <a:noFill/>
              </a:ln>
              <a:solidFill>
                <a:schemeClr val="tx2">
                  <a:lumMod val="75000"/>
                </a:schemeClr>
              </a:solidFill>
              <a:effectLst/>
            </a:endParaRPr>
          </a:p>
          <a:p>
            <a:pPr marL="0" marR="0" lvl="0" indent="0" defTabSz="914400" rtl="0" eaLnBrk="0" fontAlgn="base" latinLnBrk="0" hangingPunct="0">
              <a:lnSpc>
                <a:spcPct val="90000"/>
              </a:lnSpc>
              <a:spcBef>
                <a:spcPct val="0"/>
              </a:spcBef>
              <a:spcAft>
                <a:spcPts val="600"/>
              </a:spcAft>
              <a:buClrTx/>
              <a:buSzTx/>
              <a:buNone/>
              <a:tabLst/>
            </a:pPr>
            <a:r>
              <a:rPr kumimoji="0" lang="en-US" altLang="en-US" sz="1500" b="1" i="0" u="none" strike="noStrike" cap="none" normalizeH="0" baseline="0" dirty="0">
                <a:ln>
                  <a:noFill/>
                </a:ln>
                <a:solidFill>
                  <a:schemeClr val="tx2">
                    <a:lumMod val="75000"/>
                  </a:schemeClr>
                </a:solidFill>
                <a:effectLst/>
              </a:rPr>
              <a:t>Benefits for Recovery:</a:t>
            </a:r>
            <a:r>
              <a:rPr kumimoji="0" lang="en-US" altLang="en-US" sz="1500" b="0" i="0" u="none" strike="noStrike" cap="none" normalizeH="0" baseline="0" dirty="0">
                <a:ln>
                  <a:noFill/>
                </a:ln>
                <a:solidFill>
                  <a:schemeClr val="tx2">
                    <a:lumMod val="75000"/>
                  </a:schemeClr>
                </a:solidFill>
                <a:effectLst/>
              </a:rPr>
              <a:t/>
            </a:r>
            <a:br>
              <a:rPr kumimoji="0" lang="en-US" altLang="en-US" sz="1500" b="0" i="0" u="none" strike="noStrike" cap="none" normalizeH="0" baseline="0" dirty="0">
                <a:ln>
                  <a:noFill/>
                </a:ln>
                <a:solidFill>
                  <a:schemeClr val="tx2">
                    <a:lumMod val="75000"/>
                  </a:schemeClr>
                </a:solidFill>
                <a:effectLst/>
              </a:rPr>
            </a:br>
            <a:r>
              <a:rPr kumimoji="0" lang="en-US" altLang="en-US" sz="1500" b="0" i="0" u="none" strike="noStrike" cap="none" normalizeH="0" baseline="0" dirty="0">
                <a:ln>
                  <a:noFill/>
                </a:ln>
                <a:solidFill>
                  <a:schemeClr val="tx2">
                    <a:lumMod val="75000"/>
                  </a:schemeClr>
                </a:solidFill>
                <a:effectLst/>
              </a:rPr>
              <a:t>In the context of recovery, affirmations can counteract </a:t>
            </a:r>
            <a:r>
              <a:rPr kumimoji="0" lang="en-US" altLang="en-US" sz="1500" b="1" i="0" u="none" strike="noStrike" cap="none" normalizeH="0" baseline="0" dirty="0">
                <a:ln>
                  <a:noFill/>
                </a:ln>
                <a:solidFill>
                  <a:schemeClr val="tx2">
                    <a:lumMod val="75000"/>
                  </a:schemeClr>
                </a:solidFill>
                <a:effectLst/>
              </a:rPr>
              <a:t>internalized stigma</a:t>
            </a:r>
            <a:r>
              <a:rPr kumimoji="0" lang="en-US" altLang="en-US" sz="1500" b="0" i="0" u="none" strike="noStrike" cap="none" normalizeH="0" baseline="0" dirty="0">
                <a:ln>
                  <a:noFill/>
                </a:ln>
                <a:solidFill>
                  <a:schemeClr val="tx2">
                    <a:lumMod val="75000"/>
                  </a:schemeClr>
                </a:solidFill>
                <a:effectLst/>
              </a:rPr>
              <a:t>, improve self-worth, and strengthen motivation for change. They act as mental “anchors” during difficult moments, reminding individuals of their inherent value and capacity for growth.</a:t>
            </a:r>
          </a:p>
          <a:p>
            <a:pPr marL="0" marR="0" lvl="0" indent="0" defTabSz="914400" rtl="0" eaLnBrk="0" fontAlgn="base" latinLnBrk="0" hangingPunct="0">
              <a:lnSpc>
                <a:spcPct val="90000"/>
              </a:lnSpc>
              <a:spcBef>
                <a:spcPct val="0"/>
              </a:spcBef>
              <a:spcAft>
                <a:spcPts val="600"/>
              </a:spcAft>
              <a:buClrTx/>
              <a:buSzTx/>
              <a:buNone/>
              <a:tabLst/>
            </a:pPr>
            <a:endParaRPr kumimoji="0" lang="en-US" altLang="en-US" sz="1500" b="1" i="0" u="none" strike="noStrike" cap="none" normalizeH="0" baseline="0" dirty="0">
              <a:ln>
                <a:noFill/>
              </a:ln>
              <a:solidFill>
                <a:schemeClr val="tx2">
                  <a:lumMod val="75000"/>
                </a:schemeClr>
              </a:solidFill>
              <a:effectLst/>
            </a:endParaRPr>
          </a:p>
          <a:p>
            <a:pPr marL="0" marR="0" lvl="0" indent="0" defTabSz="914400" rtl="0" eaLnBrk="0" fontAlgn="base" latinLnBrk="0" hangingPunct="0">
              <a:lnSpc>
                <a:spcPct val="90000"/>
              </a:lnSpc>
              <a:spcBef>
                <a:spcPct val="0"/>
              </a:spcBef>
              <a:spcAft>
                <a:spcPts val="600"/>
              </a:spcAft>
              <a:buClrTx/>
              <a:buSzTx/>
              <a:buNone/>
              <a:tabLst/>
            </a:pPr>
            <a:r>
              <a:rPr kumimoji="0" lang="en-US" altLang="en-US" sz="1500" b="1" i="0" u="none" strike="noStrike" cap="none" normalizeH="0" baseline="0" dirty="0">
                <a:ln>
                  <a:noFill/>
                </a:ln>
                <a:solidFill>
                  <a:schemeClr val="tx2">
                    <a:lumMod val="75000"/>
                  </a:schemeClr>
                </a:solidFill>
                <a:effectLst/>
              </a:rPr>
              <a:t>Examples:</a:t>
            </a:r>
            <a:endParaRPr kumimoji="0" lang="en-US" altLang="en-US" sz="1500" b="0" i="0" u="none" strike="noStrike" cap="none" normalizeH="0" baseline="0" dirty="0">
              <a:ln>
                <a:noFill/>
              </a:ln>
              <a:solidFill>
                <a:schemeClr val="tx2">
                  <a:lumMod val="75000"/>
                </a:schemeClr>
              </a:solidFill>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500" b="0" i="0" u="none" strike="noStrike" cap="none" normalizeH="0" baseline="0" dirty="0">
                <a:ln>
                  <a:noFill/>
                </a:ln>
                <a:solidFill>
                  <a:schemeClr val="tx2">
                    <a:lumMod val="75000"/>
                  </a:schemeClr>
                </a:solidFill>
                <a:effectLst/>
              </a:rPr>
              <a:t>“I am worthy of love and respect.”</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500" b="0" i="0" u="none" strike="noStrike" cap="none" normalizeH="0" baseline="0" dirty="0">
                <a:ln>
                  <a:noFill/>
                </a:ln>
                <a:solidFill>
                  <a:schemeClr val="tx2">
                    <a:lumMod val="75000"/>
                  </a:schemeClr>
                </a:solidFill>
                <a:effectLst/>
              </a:rPr>
              <a:t>“I have the strength to overcome challenges.”</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500" b="0" i="0" u="none" strike="noStrike" cap="none" normalizeH="0" baseline="0" dirty="0">
                <a:ln>
                  <a:noFill/>
                </a:ln>
                <a:solidFill>
                  <a:schemeClr val="tx2">
                    <a:lumMod val="75000"/>
                  </a:schemeClr>
                </a:solidFill>
                <a:effectLst/>
              </a:rPr>
              <a:t>“I am becoming the best version of myself.”</a:t>
            </a:r>
          </a:p>
          <a:p>
            <a:pPr marL="0" marR="0" lvl="0" indent="0" defTabSz="914400" rtl="0" eaLnBrk="0" fontAlgn="base" latinLnBrk="0" hangingPunct="0">
              <a:lnSpc>
                <a:spcPct val="90000"/>
              </a:lnSpc>
              <a:spcBef>
                <a:spcPct val="0"/>
              </a:spcBef>
              <a:spcAft>
                <a:spcPts val="600"/>
              </a:spcAft>
              <a:buClrTx/>
              <a:buSzTx/>
              <a:buFontTx/>
              <a:buNone/>
              <a:tabLst/>
            </a:pPr>
            <a:endParaRPr kumimoji="0" lang="en-US" altLang="en-US" sz="1100" b="0" i="0" u="none" strike="noStrike" cap="none" normalizeH="0" baseline="0" dirty="0">
              <a:ln>
                <a:noFill/>
              </a:ln>
              <a:solidFill>
                <a:schemeClr val="tx2">
                  <a:lumMod val="75000"/>
                </a:schemeClr>
              </a:solidFill>
              <a:effectLst/>
              <a:latin typeface="Arial" panose="020B0604020202020204" pitchFamily="34" charset="0"/>
            </a:endParaRPr>
          </a:p>
        </p:txBody>
      </p:sp>
    </p:spTree>
    <p:extLst>
      <p:ext uri="{BB962C8B-B14F-4D97-AF65-F5344CB8AC3E}">
        <p14:creationId xmlns:p14="http://schemas.microsoft.com/office/powerpoint/2010/main" val="312485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A364-4848-157E-1C5B-580231E761E6}"/>
              </a:ext>
            </a:extLst>
          </p:cNvPr>
          <p:cNvSpPr>
            <a:spLocks noGrp="1"/>
          </p:cNvSpPr>
          <p:nvPr>
            <p:ph type="title"/>
          </p:nvPr>
        </p:nvSpPr>
        <p:spPr/>
        <p:txBody>
          <a:bodyPr/>
          <a:lstStyle/>
          <a:p>
            <a:pPr algn="ctr"/>
            <a:r>
              <a:rPr lang="en-US" dirty="0"/>
              <a:t>How Affirmations Work </a:t>
            </a:r>
            <a:br>
              <a:rPr lang="en-US" dirty="0"/>
            </a:br>
            <a:r>
              <a:rPr lang="en-US" dirty="0"/>
              <a:t>In the Brain</a:t>
            </a:r>
          </a:p>
        </p:txBody>
      </p:sp>
      <p:graphicFrame>
        <p:nvGraphicFramePr>
          <p:cNvPr id="7" name="Rectangle 1">
            <a:extLst>
              <a:ext uri="{FF2B5EF4-FFF2-40B4-BE49-F238E27FC236}">
                <a16:creationId xmlns:a16="http://schemas.microsoft.com/office/drawing/2014/main" id="{A8776613-6AD5-E35E-C1F3-5156FF78E79C}"/>
              </a:ext>
            </a:extLst>
          </p:cNvPr>
          <p:cNvGraphicFramePr>
            <a:graphicFrameLocks noGrp="1"/>
          </p:cNvGraphicFramePr>
          <p:nvPr>
            <p:ph idx="1"/>
            <p:extLst>
              <p:ext uri="{D42A27DB-BD31-4B8C-83A1-F6EECF244321}">
                <p14:modId xmlns:p14="http://schemas.microsoft.com/office/powerpoint/2010/main" val="4099246410"/>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371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8ED74B-06F2-4BD5-838F-1AAD0033EF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Computer Generated Lights">
            <a:extLst>
              <a:ext uri="{FF2B5EF4-FFF2-40B4-BE49-F238E27FC236}">
                <a16:creationId xmlns:a16="http://schemas.microsoft.com/office/drawing/2014/main" id="{98EC57D1-AC18-1302-156E-3EF25119CE9B}"/>
              </a:ext>
            </a:extLst>
          </p:cNvPr>
          <p:cNvPicPr>
            <a:picLocks noChangeAspect="1"/>
          </p:cNvPicPr>
          <p:nvPr/>
        </p:nvPicPr>
        <p:blipFill>
          <a:blip r:embed="rId2">
            <a:duotone>
              <a:schemeClr val="bg2">
                <a:shade val="45000"/>
                <a:satMod val="135000"/>
              </a:schemeClr>
              <a:prstClr val="white"/>
            </a:duotone>
            <a:alphaModFix amt="40000"/>
          </a:blip>
          <a:srcRect r="1334"/>
          <a:stretch>
            <a:fillRect/>
          </a:stretch>
        </p:blipFill>
        <p:spPr>
          <a:xfrm>
            <a:off x="20" y="10"/>
            <a:ext cx="9143980" cy="6857990"/>
          </a:xfrm>
          <a:prstGeom prst="rect">
            <a:avLst/>
          </a:prstGeom>
        </p:spPr>
      </p:pic>
      <p:grpSp>
        <p:nvGrpSpPr>
          <p:cNvPr id="11" name="Group 10">
            <a:extLst>
              <a:ext uri="{FF2B5EF4-FFF2-40B4-BE49-F238E27FC236}">
                <a16:creationId xmlns:a16="http://schemas.microsoft.com/office/drawing/2014/main" id="{E9F586E1-75B5-49B8-9A21-DD14CA0F695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2" name="Freeform 11">
              <a:extLst>
                <a:ext uri="{FF2B5EF4-FFF2-40B4-BE49-F238E27FC236}">
                  <a16:creationId xmlns:a16="http://schemas.microsoft.com/office/drawing/2014/main" id="{8ECF1231-6B06-42A7-9653-F6A738AACE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DD0D424C-4930-4745-B075-4AF5691E38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8CD110D4-7970-4333-ACA2-F5A0DFCE94F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94C2DE85-6DF9-48B6-AC63-963A522421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2B527314-243D-423D-9285-A30290D18F5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857798C9-0A62-400E-B105-429ABFC4D7E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40E214F1-D642-41FF-8FBB-F1484108E9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24EBEFE9-8F4F-41C2-9022-FF9730C4E0B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389BEA2F-6457-431A-941E-840A670CA1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D32D9258-EB54-414B-A2D5-4583395695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495967EF-C4BF-4A5F-90E5-A603A66542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253675EB-03CE-4B59-BEBD-4D0D9871043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sp>
        <p:nvSpPr>
          <p:cNvPr id="2" name="Title 1">
            <a:extLst>
              <a:ext uri="{FF2B5EF4-FFF2-40B4-BE49-F238E27FC236}">
                <a16:creationId xmlns:a16="http://schemas.microsoft.com/office/drawing/2014/main" id="{B72BAD07-588D-7B29-950E-D2C4CB0B515B}"/>
              </a:ext>
            </a:extLst>
          </p:cNvPr>
          <p:cNvSpPr>
            <a:spLocks noGrp="1"/>
          </p:cNvSpPr>
          <p:nvPr>
            <p:ph type="title"/>
          </p:nvPr>
        </p:nvSpPr>
        <p:spPr>
          <a:xfrm>
            <a:off x="1944693" y="624110"/>
            <a:ext cx="6683766" cy="1280890"/>
          </a:xfrm>
        </p:spPr>
        <p:txBody>
          <a:bodyPr>
            <a:normAutofit/>
          </a:bodyPr>
          <a:lstStyle/>
          <a:p>
            <a:pPr algn="ctr"/>
            <a:r>
              <a:rPr lang="en-US" dirty="0"/>
              <a:t>Benefits of Affirmations</a:t>
            </a:r>
          </a:p>
        </p:txBody>
      </p:sp>
      <p:grpSp>
        <p:nvGrpSpPr>
          <p:cNvPr id="25" name="Group 24">
            <a:extLst>
              <a:ext uri="{FF2B5EF4-FFF2-40B4-BE49-F238E27FC236}">
                <a16:creationId xmlns:a16="http://schemas.microsoft.com/office/drawing/2014/main" id="{F9CAF6A1-77C7-4ABC-9E4A-E74A8DB16DC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6" name="Freeform 27">
              <a:extLst>
                <a:ext uri="{FF2B5EF4-FFF2-40B4-BE49-F238E27FC236}">
                  <a16:creationId xmlns:a16="http://schemas.microsoft.com/office/drawing/2014/main" id="{6B3F65AF-943F-4D0E-B890-AA058F48B3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660B5807-5995-44AD-9E16-10337DC83A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E80AC2A9-A86D-45A4-B218-B52F22B3E3F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2DB7D344-D8A0-46BE-8BD4-70DEC451E5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90B7E18B-6B64-4711-94DE-715DE0CB71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7CCF1B9C-A47F-4AC1-8164-F13CD42887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A7694E0F-733F-4E78-A250-B7840DA06E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7DE4B38A-BCE4-48FC-9109-41F73413B11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36605C57-20A9-46A2-A6DB-2EA83ADC94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23EFA4B2-9313-4409-9BAE-FC04D2AF11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C8A794CC-8846-4A65-8227-1001468DB8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87046215-2C6C-4EFD-9689-6EBF98CA98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9" name="Rectangle 38">
            <a:extLst>
              <a:ext uri="{FF2B5EF4-FFF2-40B4-BE49-F238E27FC236}">
                <a16:creationId xmlns:a16="http://schemas.microsoft.com/office/drawing/2014/main" id="{CC9387DA-2D8E-4E5D-BD65-274370B659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11">
            <a:extLst>
              <a:ext uri="{FF2B5EF4-FFF2-40B4-BE49-F238E27FC236}">
                <a16:creationId xmlns:a16="http://schemas.microsoft.com/office/drawing/2014/main" id="{18BFC65B-9706-4EE1-8B75-FEEC1C530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3" name="Content Placeholder 2">
            <a:extLst>
              <a:ext uri="{FF2B5EF4-FFF2-40B4-BE49-F238E27FC236}">
                <a16:creationId xmlns:a16="http://schemas.microsoft.com/office/drawing/2014/main" id="{983EA676-374A-82B6-00F5-D7ACE7999A86}"/>
              </a:ext>
            </a:extLst>
          </p:cNvPr>
          <p:cNvSpPr>
            <a:spLocks noGrp="1"/>
          </p:cNvSpPr>
          <p:nvPr>
            <p:ph idx="1"/>
          </p:nvPr>
        </p:nvSpPr>
        <p:spPr>
          <a:xfrm>
            <a:off x="1941909" y="2133600"/>
            <a:ext cx="6686550" cy="3777622"/>
          </a:xfrm>
        </p:spPr>
        <p:txBody>
          <a:bodyPr>
            <a:normAutofit/>
          </a:bodyPr>
          <a:lstStyle/>
          <a:p>
            <a:pPr>
              <a:lnSpc>
                <a:spcPct val="90000"/>
              </a:lnSpc>
              <a:buFont typeface="Arial" panose="020B0604020202020204" pitchFamily="34" charset="0"/>
              <a:buChar char="•"/>
            </a:pPr>
            <a:r>
              <a:rPr lang="en-US" sz="1100" b="1" dirty="0"/>
              <a:t>Reduce stress and anxiety:</a:t>
            </a:r>
            <a:r>
              <a:rPr lang="en-US" sz="1100" dirty="0"/>
              <a:t/>
            </a:r>
            <a:br>
              <a:rPr lang="en-US" sz="1100" dirty="0"/>
            </a:br>
            <a:r>
              <a:rPr lang="en-US" sz="1100" dirty="0"/>
              <a:t>Regular practice of positive affirmations has been shown to activate brain regions linked to emotional regulation, such as the ventromedial prefrontal cortex, which can buffer stress responses and lower physiological indicators of anxiety (Dutcher &amp; Creswell, 2020). This makes affirmations a practical self-care tool for reducing daily stress levels.</a:t>
            </a:r>
          </a:p>
          <a:p>
            <a:pPr>
              <a:lnSpc>
                <a:spcPct val="90000"/>
              </a:lnSpc>
              <a:buFont typeface="Arial" panose="020B0604020202020204" pitchFamily="34" charset="0"/>
              <a:buChar char="•"/>
            </a:pPr>
            <a:r>
              <a:rPr lang="en-US" sz="1100" b="1" dirty="0"/>
              <a:t>Improve self-esteem and mood:</a:t>
            </a:r>
            <a:r>
              <a:rPr lang="en-US" sz="1100" dirty="0"/>
              <a:t/>
            </a:r>
            <a:br>
              <a:rPr lang="en-US" sz="1100" dirty="0"/>
            </a:br>
            <a:r>
              <a:rPr lang="en-US" sz="1100" dirty="0"/>
              <a:t>Affirmations help individuals replace negative self-talk with empowering statements, which improves overall mood and self-worth. Research indicates that consistent use can lead to measurable increases in self-esteem, particularly in populations facing high stress or stigma (Wellspring Prevention, 2024).</a:t>
            </a:r>
          </a:p>
          <a:p>
            <a:pPr>
              <a:lnSpc>
                <a:spcPct val="90000"/>
              </a:lnSpc>
              <a:buFont typeface="Arial" panose="020B0604020202020204" pitchFamily="34" charset="0"/>
              <a:buChar char="•"/>
            </a:pPr>
            <a:r>
              <a:rPr lang="en-US" sz="1100" b="1" dirty="0"/>
              <a:t>Enhance resilience and adaptive functioning:</a:t>
            </a:r>
            <a:r>
              <a:rPr lang="en-US" sz="1100" dirty="0"/>
              <a:t/>
            </a:r>
            <a:br>
              <a:rPr lang="en-US" sz="1100" dirty="0"/>
            </a:br>
            <a:r>
              <a:rPr lang="en-US" sz="1100" dirty="0"/>
              <a:t>By reinforcing core personal values, affirmations support resilience—the ability to recover from setbacks—while also enhancing adaptive coping strategies (Cascio et al., 2016; Tiwari et al., 2025). This benefit is particularly relevant in recovery settings where persistence and adaptability are key.</a:t>
            </a:r>
          </a:p>
          <a:p>
            <a:pPr>
              <a:lnSpc>
                <a:spcPct val="90000"/>
              </a:lnSpc>
              <a:buFont typeface="Arial" panose="020B0604020202020204" pitchFamily="34" charset="0"/>
              <a:buChar char="•"/>
            </a:pPr>
            <a:r>
              <a:rPr lang="en-US" sz="1100" b="1" dirty="0"/>
              <a:t>Boost academic and personal performance:</a:t>
            </a:r>
            <a:r>
              <a:rPr lang="en-US" sz="1100" dirty="0"/>
              <a:t/>
            </a:r>
            <a:br>
              <a:rPr lang="en-US" sz="1100" dirty="0"/>
            </a:br>
            <a:r>
              <a:rPr lang="en-US" sz="1100" dirty="0"/>
              <a:t>In educational contexts, affirmations have been shown to reduce stereotype threat and improve academic outcomes, especially among marginalized groups. This effect translates into personal growth and performance improvement in both academic and workplace environments (Cohen et al., 2006).</a:t>
            </a:r>
          </a:p>
          <a:p>
            <a:pPr>
              <a:lnSpc>
                <a:spcPct val="90000"/>
              </a:lnSpc>
            </a:pPr>
            <a:endParaRPr lang="en-US" sz="1100" dirty="0"/>
          </a:p>
        </p:txBody>
      </p:sp>
    </p:spTree>
    <p:extLst>
      <p:ext uri="{BB962C8B-B14F-4D97-AF65-F5344CB8AC3E}">
        <p14:creationId xmlns:p14="http://schemas.microsoft.com/office/powerpoint/2010/main" val="97207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CF17ADB-97A4-5B5B-73AB-AFA66C730711}"/>
              </a:ext>
            </a:extLst>
          </p:cNvPr>
          <p:cNvSpPr txBox="1">
            <a:spLocks/>
          </p:cNvSpPr>
          <p:nvPr/>
        </p:nvSpPr>
        <p:spPr>
          <a:xfrm>
            <a:off x="603544" y="942108"/>
            <a:ext cx="2834996" cy="496911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solidFill>
                  <a:schemeClr val="tx2">
                    <a:lumMod val="75000"/>
                  </a:schemeClr>
                </a:solidFill>
              </a:rPr>
              <a:t>Best Practices for Crafting Affirmations </a:t>
            </a:r>
          </a:p>
        </p:txBody>
      </p:sp>
      <p:sp>
        <p:nvSpPr>
          <p:cNvPr id="11" name="Rectangle 10">
            <a:extLst>
              <a:ext uri="{FF2B5EF4-FFF2-40B4-BE49-F238E27FC236}">
                <a16:creationId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16" name="Freeform 11">
              <a:extLst>
                <a:ext uri="{FF2B5EF4-FFF2-40B4-BE49-F238E27FC236}">
                  <a16:creationId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7" name="Freeform 12">
              <a:extLst>
                <a:ext uri="{FF2B5EF4-FFF2-40B4-BE49-F238E27FC236}">
                  <a16:creationId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8" name="Freeform 13">
              <a:extLst>
                <a:ext uri="{FF2B5EF4-FFF2-40B4-BE49-F238E27FC236}">
                  <a16:creationId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9" name="Freeform 14">
              <a:extLst>
                <a:ext uri="{FF2B5EF4-FFF2-40B4-BE49-F238E27FC236}">
                  <a16:creationId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20" name="Freeform 15">
              <a:extLst>
                <a:ext uri="{FF2B5EF4-FFF2-40B4-BE49-F238E27FC236}">
                  <a16:creationId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21" name="Freeform 16">
              <a:extLst>
                <a:ext uri="{FF2B5EF4-FFF2-40B4-BE49-F238E27FC236}">
                  <a16:creationId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2" name="Freeform 17">
              <a:extLst>
                <a:ext uri="{FF2B5EF4-FFF2-40B4-BE49-F238E27FC236}">
                  <a16:creationId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3" name="Freeform 18">
              <a:extLst>
                <a:ext uri="{FF2B5EF4-FFF2-40B4-BE49-F238E27FC236}">
                  <a16:creationId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4" name="Freeform 19">
              <a:extLst>
                <a:ext uri="{FF2B5EF4-FFF2-40B4-BE49-F238E27FC236}">
                  <a16:creationId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5" name="Freeform 20">
              <a:extLst>
                <a:ext uri="{FF2B5EF4-FFF2-40B4-BE49-F238E27FC236}">
                  <a16:creationId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6" name="Freeform 21">
              <a:extLst>
                <a:ext uri="{FF2B5EF4-FFF2-40B4-BE49-F238E27FC236}">
                  <a16:creationId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7" name="Freeform 22">
              <a:extLst>
                <a:ext uri="{FF2B5EF4-FFF2-40B4-BE49-F238E27FC236}">
                  <a16:creationId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aphicFrame>
        <p:nvGraphicFramePr>
          <p:cNvPr id="31" name="Content Placeholder 2">
            <a:extLst>
              <a:ext uri="{FF2B5EF4-FFF2-40B4-BE49-F238E27FC236}">
                <a16:creationId xmlns:a16="http://schemas.microsoft.com/office/drawing/2014/main" id="{6087DEBA-48D8-0978-79D0-C2138E0436E7}"/>
              </a:ext>
            </a:extLst>
          </p:cNvPr>
          <p:cNvGraphicFramePr>
            <a:graphicFrameLocks noGrp="1"/>
          </p:cNvGraphicFramePr>
          <p:nvPr>
            <p:ph idx="1"/>
            <p:extLst>
              <p:ext uri="{D42A27DB-BD31-4B8C-83A1-F6EECF244321}">
                <p14:modId xmlns:p14="http://schemas.microsoft.com/office/powerpoint/2010/main" val="4082611850"/>
              </p:ext>
            </p:extLst>
          </p:nvPr>
        </p:nvGraphicFramePr>
        <p:xfrm>
          <a:off x="3786796" y="942108"/>
          <a:ext cx="4841662" cy="4969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5CD74B-9CE8-4F20-A3E4-A22A7F0360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46172" y="624110"/>
            <a:ext cx="7284749" cy="1280890"/>
          </a:xfrm>
        </p:spPr>
        <p:txBody>
          <a:bodyPr>
            <a:normAutofit/>
          </a:bodyPr>
          <a:lstStyle/>
          <a:p>
            <a:pPr algn="ctr"/>
            <a:r>
              <a:rPr lang="en-US" dirty="0"/>
              <a:t>Therapeutic Applications</a:t>
            </a:r>
          </a:p>
        </p:txBody>
      </p:sp>
      <p:sp>
        <p:nvSpPr>
          <p:cNvPr id="11" name="Rectangle 10">
            <a:extLst>
              <a:ext uri="{FF2B5EF4-FFF2-40B4-BE49-F238E27FC236}">
                <a16:creationId xmlns:a16="http://schemas.microsoft.com/office/drawing/2014/main" id="{99C44665-BECF-4482-A00C-E4BE2A87DC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1">
            <a:extLst>
              <a:ext uri="{FF2B5EF4-FFF2-40B4-BE49-F238E27FC236}">
                <a16:creationId xmlns:a16="http://schemas.microsoft.com/office/drawing/2014/main" id="{20398C1D-D011-4BA8-AC81-E829677B87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DFFCFAED-BC88-D5E4-72DD-5AAFAC13DFB3}"/>
              </a:ext>
            </a:extLst>
          </p:cNvPr>
          <p:cNvGraphicFramePr>
            <a:graphicFrameLocks noGrp="1"/>
          </p:cNvGraphicFramePr>
          <p:nvPr>
            <p:ph idx="1"/>
            <p:extLst>
              <p:ext uri="{D42A27DB-BD31-4B8C-83A1-F6EECF244321}">
                <p14:modId xmlns:p14="http://schemas.microsoft.com/office/powerpoint/2010/main" val="1614077485"/>
              </p:ext>
            </p:extLst>
          </p:nvPr>
        </p:nvGraphicFramePr>
        <p:xfrm>
          <a:off x="1346172" y="2222983"/>
          <a:ext cx="6740553"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155</TotalTime>
  <Words>2100</Words>
  <Application>Microsoft Office PowerPoint</Application>
  <PresentationFormat>On-screen Show (4:3)</PresentationFormat>
  <Paragraphs>113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Wisp</vt:lpstr>
      <vt:lpstr>Affirmation Art: Using Positive Affirmations to Strengthen Recovery</vt:lpstr>
      <vt:lpstr>Meet The Presenter </vt:lpstr>
      <vt:lpstr>Diamonds in the Dumpster: A Hope Dealer’s Story </vt:lpstr>
      <vt:lpstr>Learning Objectives </vt:lpstr>
      <vt:lpstr>What are Positive Affirmations</vt:lpstr>
      <vt:lpstr>How Affirmations Work  In the Brain</vt:lpstr>
      <vt:lpstr>Benefits of Affirmations</vt:lpstr>
      <vt:lpstr>PowerPoint Presentation</vt:lpstr>
      <vt:lpstr>Therapeutic Applications</vt:lpstr>
      <vt:lpstr>Incorporating Affirmation Art in Recovery</vt:lpstr>
      <vt:lpstr>Affirmation Art Activity Options</vt:lpstr>
      <vt:lpstr>Summary and Takeaways</vt:lpstr>
      <vt:lpstr>'I Am' Collage Activity</vt:lpstr>
      <vt:lpstr>Affirmation Bookmarks Activity</vt:lpstr>
      <vt:lpstr>PowerPoint Presentation</vt:lpstr>
      <vt:lpstr>PowerPoint Presentation</vt:lpstr>
      <vt:lpstr>Questions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Affirmation Art: Using Positive Affirmations to Strengthen Recovery</dc:title>
  <dc:subject/>
  <dc:creator>Kristen Robinson</dc:creator>
  <cp:keywords/>
  <dc:description>generated using python-pptx</dc:description>
  <cp:lastModifiedBy>Kristen Robinson</cp:lastModifiedBy>
  <cp:revision>116</cp:revision>
  <dcterms:created xsi:type="dcterms:W3CDTF">2013-01-27T09:14:16Z</dcterms:created>
  <dcterms:modified xsi:type="dcterms:W3CDTF">2025-08-28T17:46:35Z</dcterms:modified>
  <cp:category/>
</cp:coreProperties>
</file>