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5" r:id="rId7"/>
    <p:sldId id="261" r:id="rId8"/>
    <p:sldId id="277" r:id="rId9"/>
    <p:sldId id="262" r:id="rId10"/>
    <p:sldId id="264" r:id="rId11"/>
    <p:sldId id="275" r:id="rId12"/>
    <p:sldId id="263" r:id="rId13"/>
    <p:sldId id="266" r:id="rId14"/>
    <p:sldId id="268" r:id="rId15"/>
    <p:sldId id="276" r:id="rId16"/>
    <p:sldId id="271" r:id="rId17"/>
    <p:sldId id="269" r:id="rId18"/>
    <p:sldId id="272"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4" autoAdjust="0"/>
  </p:normalViewPr>
  <p:slideViewPr>
    <p:cSldViewPr snapToGrid="0">
      <p:cViewPr varScale="1">
        <p:scale>
          <a:sx n="83" d="100"/>
          <a:sy n="83" d="100"/>
        </p:scale>
        <p:origin x="643"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kathisiaalliance.org/akathisia-quick-referenc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ideo" Target="https://www.youtube.com/embed/-pfG6yHAQ5U?si=YYOCp6_1xo9c0swQ"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ideo" Target="https://www.youtube.com/embed/BJ4F_ZF3u9M?si=WiBhZ_J7fo8hGz-A"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hyperlink" Target="https://www.youtube.com/@benzowithdrawalhelp" TargetMode="External"/><Relationship Id="rId3" Type="http://schemas.openxmlformats.org/officeDocument/2006/relationships/hyperlink" Target="https://taperclinic.com/dr-josef-witt-doerring/" TargetMode="External"/><Relationship Id="rId7" Type="http://schemas.openxmlformats.org/officeDocument/2006/relationships/hyperlink" Target="https://www.youtube.com/@MedicatingNormal" TargetMode="External"/><Relationship Id="rId2" Type="http://schemas.openxmlformats.org/officeDocument/2006/relationships/hyperlink" Target="https://www.benzoinfo.com/" TargetMode="External"/><Relationship Id="rId1" Type="http://schemas.openxmlformats.org/officeDocument/2006/relationships/slideLayout" Target="../slideLayouts/slideLayout7.xml"/><Relationship Id="rId6" Type="http://schemas.openxmlformats.org/officeDocument/2006/relationships/hyperlink" Target="https://www.madinamerica.com/" TargetMode="External"/><Relationship Id="rId11" Type="http://schemas.openxmlformats.org/officeDocument/2006/relationships/hyperlink" Target="https://www.benzoinfo.com/ashtonmanual/" TargetMode="External"/><Relationship Id="rId5" Type="http://schemas.openxmlformats.org/officeDocument/2006/relationships/hyperlink" Target="https://akathisiaalliance.org/" TargetMode="External"/><Relationship Id="rId10" Type="http://schemas.openxmlformats.org/officeDocument/2006/relationships/hyperlink" Target="https://www.maudsley-prescribing-guidelines.co.uk/" TargetMode="External"/><Relationship Id="rId4" Type="http://schemas.openxmlformats.org/officeDocument/2006/relationships/hyperlink" Target="https://www.youtube.com/@taperclinic" TargetMode="External"/><Relationship Id="rId9" Type="http://schemas.openxmlformats.org/officeDocument/2006/relationships/hyperlink" Target="https://www.angiepeacock.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video" Target="https://www.youtube.com/embed/oBJZHSLa03o?si=8vQ0CFQ8gVF02M8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ideo" Target="https://www.youtube.com/embed/jZvYdFrj44Y?si=IavnNynH1XvZUd1I"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byFP0lZSdR4?si=h3h757Ev5sjOZlQ9"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ideo" Target="https://www.youtube.com/embed/BJ4F_ZF3u9M?si=edRR9pBHfC6LxRow"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3538" y="624255"/>
            <a:ext cx="8352693" cy="2892669"/>
          </a:xfrm>
        </p:spPr>
        <p:txBody>
          <a:bodyPr>
            <a:noAutofit/>
          </a:bodyPr>
          <a:lstStyle/>
          <a:p>
            <a:r>
              <a:rPr lang="en-US" sz="3600" dirty="0"/>
              <a:t>Recognizing </a:t>
            </a:r>
            <a:r>
              <a:rPr lang="en-US" sz="3600" dirty="0" smtClean="0"/>
              <a:t>Akathisia </a:t>
            </a:r>
            <a:r>
              <a:rPr lang="en-US" sz="3600" dirty="0"/>
              <a:t>with clients suffering from </a:t>
            </a:r>
            <a:r>
              <a:rPr lang="en-US" sz="3600" dirty="0" smtClean="0"/>
              <a:t>benzodiazepine </a:t>
            </a:r>
            <a:r>
              <a:rPr lang="en-US" sz="3600" dirty="0"/>
              <a:t>dependence and how to </a:t>
            </a:r>
            <a:r>
              <a:rPr lang="en-US" sz="3600" dirty="0" smtClean="0"/>
              <a:t>advocate  </a:t>
            </a:r>
            <a:r>
              <a:rPr lang="en-US" sz="3600" dirty="0"/>
              <a:t>for them.</a:t>
            </a:r>
          </a:p>
        </p:txBody>
      </p:sp>
      <p:sp>
        <p:nvSpPr>
          <p:cNvPr id="3" name="Subtitle 2"/>
          <p:cNvSpPr>
            <a:spLocks noGrp="1"/>
          </p:cNvSpPr>
          <p:nvPr>
            <p:ph type="subTitle" idx="1"/>
          </p:nvPr>
        </p:nvSpPr>
        <p:spPr>
          <a:xfrm>
            <a:off x="3556367" y="5129070"/>
            <a:ext cx="7706580" cy="1126283"/>
          </a:xfrm>
        </p:spPr>
        <p:txBody>
          <a:bodyPr/>
          <a:lstStyle/>
          <a:p>
            <a:r>
              <a:rPr lang="en-US" dirty="0" smtClean="0"/>
              <a:t>Jon Buffington, LCSW, LADAC II and Tammy Buffington, </a:t>
            </a:r>
            <a:r>
              <a:rPr lang="en-US" sz="1200" dirty="0" smtClean="0"/>
              <a:t>(ret.) </a:t>
            </a:r>
            <a:r>
              <a:rPr lang="en-US" dirty="0" smtClean="0"/>
              <a:t>RN</a:t>
            </a:r>
            <a:endParaRPr lang="en-US" dirty="0"/>
          </a:p>
        </p:txBody>
      </p:sp>
    </p:spTree>
    <p:extLst>
      <p:ext uri="{BB962C8B-B14F-4D97-AF65-F5344CB8AC3E}">
        <p14:creationId xmlns:p14="http://schemas.microsoft.com/office/powerpoint/2010/main" val="15968655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06010" y="615940"/>
            <a:ext cx="7922828" cy="4524315"/>
          </a:xfrm>
          <a:prstGeom prst="rect">
            <a:avLst/>
          </a:prstGeom>
          <a:noFill/>
        </p:spPr>
        <p:txBody>
          <a:bodyPr wrap="square" rtlCol="0">
            <a:spAutoFit/>
          </a:bodyPr>
          <a:lstStyle/>
          <a:p>
            <a:r>
              <a:rPr lang="en-US" sz="3600" dirty="0" smtClean="0"/>
              <a:t>Akathisia is a true medical psychiatric EMERGENCY!  This is a life threatening condition.  </a:t>
            </a:r>
          </a:p>
          <a:p>
            <a:endParaRPr lang="en-US" sz="3600" dirty="0"/>
          </a:p>
          <a:p>
            <a:r>
              <a:rPr lang="en-US" sz="2400" dirty="0" smtClean="0"/>
              <a:t>Many drugs worsen the symptoms of akathisia.  It is important for the client to be aware and not assume that their medical provider a) believes they have akathisia b) will know what drugs to avoid.  See </a:t>
            </a:r>
            <a:r>
              <a:rPr lang="en-US" sz="2400" dirty="0" smtClean="0">
                <a:hlinkClick r:id="rId2"/>
              </a:rPr>
              <a:t>https://akathisiaalliance.org/akathisia-quick-reference/</a:t>
            </a:r>
            <a:r>
              <a:rPr lang="en-US" sz="2400" dirty="0" smtClean="0"/>
              <a:t> </a:t>
            </a:r>
            <a:endParaRPr lang="en-US" sz="2400" dirty="0"/>
          </a:p>
        </p:txBody>
      </p:sp>
    </p:spTree>
    <p:extLst>
      <p:ext uri="{BB962C8B-B14F-4D97-AF65-F5344CB8AC3E}">
        <p14:creationId xmlns:p14="http://schemas.microsoft.com/office/powerpoint/2010/main" val="2476681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8666619"/>
            <a:ext cx="8258908" cy="7478970"/>
          </a:xfrm>
          <a:prstGeom prst="rect">
            <a:avLst/>
          </a:prstGeom>
        </p:spPr>
        <p:txBody>
          <a:bodyPr wrap="square">
            <a:spAutoFit/>
          </a:bodyPr>
          <a:lstStyle/>
          <a:p>
            <a:r>
              <a:rPr lang="en-US" sz="1200" dirty="0"/>
              <a:t>Medications contraindicated in akathisia include, but are not limited to: </a:t>
            </a:r>
            <a:r>
              <a:rPr lang="en-US" sz="1200" dirty="0" err="1"/>
              <a:t>acepromazine</a:t>
            </a:r>
            <a:r>
              <a:rPr lang="en-US" sz="1200" dirty="0"/>
              <a:t> (</a:t>
            </a:r>
            <a:r>
              <a:rPr lang="en-US" sz="1200" dirty="0" err="1"/>
              <a:t>Altravet</a:t>
            </a:r>
            <a:r>
              <a:rPr lang="en-US" sz="1200" dirty="0"/>
              <a:t>) </a:t>
            </a:r>
            <a:r>
              <a:rPr lang="en-US" sz="1200" dirty="0" err="1"/>
              <a:t>acetophenazine</a:t>
            </a:r>
            <a:r>
              <a:rPr lang="en-US" sz="1200" dirty="0"/>
              <a:t> (Tindal) </a:t>
            </a:r>
            <a:r>
              <a:rPr lang="en-US" sz="1200" dirty="0" err="1"/>
              <a:t>agomelatine</a:t>
            </a:r>
            <a:r>
              <a:rPr lang="en-US" sz="1200" dirty="0"/>
              <a:t> (</a:t>
            </a:r>
            <a:r>
              <a:rPr lang="en-US" sz="1200" dirty="0" err="1"/>
              <a:t>Valdoxan</a:t>
            </a:r>
            <a:r>
              <a:rPr lang="en-US" sz="1200" dirty="0"/>
              <a:t>) </a:t>
            </a:r>
            <a:r>
              <a:rPr lang="en-US" sz="1200" dirty="0" err="1"/>
              <a:t>alizapride</a:t>
            </a:r>
            <a:r>
              <a:rPr lang="en-US" sz="1200" dirty="0"/>
              <a:t> (</a:t>
            </a:r>
            <a:r>
              <a:rPr lang="en-US" sz="1200" dirty="0" err="1"/>
              <a:t>Litican</a:t>
            </a:r>
            <a:r>
              <a:rPr lang="en-US" sz="1200" dirty="0"/>
              <a:t>) amitriptyline (Elavil) </a:t>
            </a:r>
            <a:r>
              <a:rPr lang="en-US" sz="1200" dirty="0" err="1"/>
              <a:t>amitriptylinoxide</a:t>
            </a:r>
            <a:r>
              <a:rPr lang="en-US" sz="1200" dirty="0"/>
              <a:t> (</a:t>
            </a:r>
            <a:r>
              <a:rPr lang="en-US" sz="1200" dirty="0" err="1"/>
              <a:t>Amioxid</a:t>
            </a:r>
            <a:r>
              <a:rPr lang="en-US" sz="1200" dirty="0"/>
              <a:t>) amlodipine (Norvasc) </a:t>
            </a:r>
            <a:r>
              <a:rPr lang="en-US" sz="1200" dirty="0" err="1"/>
              <a:t>amoxapine</a:t>
            </a:r>
            <a:r>
              <a:rPr lang="en-US" sz="1200" dirty="0"/>
              <a:t> (</a:t>
            </a:r>
            <a:r>
              <a:rPr lang="en-US" sz="1200" dirty="0" err="1"/>
              <a:t>Asendin</a:t>
            </a:r>
            <a:r>
              <a:rPr lang="en-US" sz="1200" dirty="0"/>
              <a:t>) </a:t>
            </a:r>
            <a:r>
              <a:rPr lang="en-US" sz="1200" dirty="0" err="1"/>
              <a:t>amisulpride</a:t>
            </a:r>
            <a:r>
              <a:rPr lang="en-US" sz="1200" dirty="0"/>
              <a:t> (</a:t>
            </a:r>
            <a:r>
              <a:rPr lang="en-US" sz="1200" dirty="0" err="1"/>
              <a:t>Solian</a:t>
            </a:r>
            <a:r>
              <a:rPr lang="en-US" sz="1200" dirty="0"/>
              <a:t>) </a:t>
            </a:r>
            <a:r>
              <a:rPr lang="en-US" sz="1200" dirty="0" err="1"/>
              <a:t>aranidipine</a:t>
            </a:r>
            <a:r>
              <a:rPr lang="en-US" sz="1200" dirty="0"/>
              <a:t> (</a:t>
            </a:r>
            <a:r>
              <a:rPr lang="en-US" sz="1200" dirty="0" err="1"/>
              <a:t>Sapresta</a:t>
            </a:r>
            <a:r>
              <a:rPr lang="en-US" sz="1200" dirty="0"/>
              <a:t>) aripiprazole (</a:t>
            </a:r>
            <a:r>
              <a:rPr lang="en-US" sz="1200" dirty="0" err="1"/>
              <a:t>Abilify</a:t>
            </a:r>
            <a:r>
              <a:rPr lang="en-US" sz="1200" dirty="0"/>
              <a:t>) </a:t>
            </a:r>
            <a:r>
              <a:rPr lang="en-US" sz="1200" dirty="0" err="1"/>
              <a:t>asenapine</a:t>
            </a:r>
            <a:r>
              <a:rPr lang="en-US" sz="1200" dirty="0"/>
              <a:t> (</a:t>
            </a:r>
            <a:r>
              <a:rPr lang="en-US" sz="1200" dirty="0" err="1"/>
              <a:t>Saphris</a:t>
            </a:r>
            <a:r>
              <a:rPr lang="en-US" sz="1200" dirty="0"/>
              <a:t>) </a:t>
            </a:r>
            <a:r>
              <a:rPr lang="en-US" sz="1200" dirty="0" err="1"/>
              <a:t>azelnidipine</a:t>
            </a:r>
            <a:r>
              <a:rPr lang="en-US" sz="1200" dirty="0"/>
              <a:t> (</a:t>
            </a:r>
            <a:r>
              <a:rPr lang="en-US" sz="1200" dirty="0" err="1"/>
              <a:t>Calblock</a:t>
            </a:r>
            <a:r>
              <a:rPr lang="en-US" sz="1200" dirty="0"/>
              <a:t>) azithromycin (Zithromax) </a:t>
            </a:r>
            <a:r>
              <a:rPr lang="en-US" sz="1200" dirty="0" err="1"/>
              <a:t>barnidipine</a:t>
            </a:r>
            <a:r>
              <a:rPr lang="en-US" sz="1200" dirty="0"/>
              <a:t> (</a:t>
            </a:r>
            <a:r>
              <a:rPr lang="en-US" sz="1200" dirty="0" err="1"/>
              <a:t>HypoCa</a:t>
            </a:r>
            <a:r>
              <a:rPr lang="en-US" sz="1200" dirty="0"/>
              <a:t>) </a:t>
            </a:r>
            <a:r>
              <a:rPr lang="en-US" sz="1200" dirty="0" err="1"/>
              <a:t>benidipine</a:t>
            </a:r>
            <a:r>
              <a:rPr lang="en-US" sz="1200" dirty="0"/>
              <a:t> (</a:t>
            </a:r>
            <a:r>
              <a:rPr lang="en-US" sz="1200" dirty="0" err="1"/>
              <a:t>Coniel</a:t>
            </a:r>
            <a:r>
              <a:rPr lang="en-US" sz="1200" dirty="0"/>
              <a:t>) </a:t>
            </a:r>
            <a:r>
              <a:rPr lang="en-US" sz="1200" dirty="0" err="1"/>
              <a:t>benperidol</a:t>
            </a:r>
            <a:r>
              <a:rPr lang="en-US" sz="1200" dirty="0"/>
              <a:t> (</a:t>
            </a:r>
            <a:r>
              <a:rPr lang="en-US" sz="1200" dirty="0" err="1"/>
              <a:t>Frenactyl</a:t>
            </a:r>
            <a:r>
              <a:rPr lang="en-US" sz="1200" dirty="0"/>
              <a:t>) </a:t>
            </a:r>
            <a:r>
              <a:rPr lang="en-US" sz="1200" dirty="0" err="1"/>
              <a:t>bifemelane</a:t>
            </a:r>
            <a:r>
              <a:rPr lang="en-US" sz="1200" dirty="0"/>
              <a:t> (</a:t>
            </a:r>
            <a:r>
              <a:rPr lang="en-US" sz="1200" dirty="0" err="1"/>
              <a:t>Alnert</a:t>
            </a:r>
            <a:r>
              <a:rPr lang="en-US" sz="1200" dirty="0"/>
              <a:t>) </a:t>
            </a:r>
            <a:r>
              <a:rPr lang="en-US" sz="1200" dirty="0" err="1"/>
              <a:t>blonanserin</a:t>
            </a:r>
            <a:r>
              <a:rPr lang="en-US" sz="1200" dirty="0"/>
              <a:t> (</a:t>
            </a:r>
            <a:r>
              <a:rPr lang="en-US" sz="1200" dirty="0" err="1"/>
              <a:t>Lonasen</a:t>
            </a:r>
            <a:r>
              <a:rPr lang="en-US" sz="1200" dirty="0"/>
              <a:t>) </a:t>
            </a:r>
            <a:r>
              <a:rPr lang="en-US" sz="1200" dirty="0" err="1"/>
              <a:t>brexpiprazole</a:t>
            </a:r>
            <a:r>
              <a:rPr lang="en-US" sz="1200" dirty="0"/>
              <a:t> (</a:t>
            </a:r>
            <a:r>
              <a:rPr lang="en-US" sz="1200" dirty="0" err="1"/>
              <a:t>Rexulti</a:t>
            </a:r>
            <a:r>
              <a:rPr lang="en-US" sz="1200" dirty="0"/>
              <a:t>) </a:t>
            </a:r>
            <a:r>
              <a:rPr lang="en-US" sz="1200" dirty="0" err="1"/>
              <a:t>bromperidol</a:t>
            </a:r>
            <a:r>
              <a:rPr lang="en-US" sz="1200" dirty="0"/>
              <a:t> (</a:t>
            </a:r>
            <a:r>
              <a:rPr lang="en-US" sz="1200" dirty="0" err="1"/>
              <a:t>Bromidol</a:t>
            </a:r>
            <a:r>
              <a:rPr lang="en-US" sz="1200" dirty="0"/>
              <a:t>) bupropion (Wellbutrin) </a:t>
            </a:r>
            <a:r>
              <a:rPr lang="en-US" sz="1200" dirty="0" err="1"/>
              <a:t>buspirone</a:t>
            </a:r>
            <a:r>
              <a:rPr lang="en-US" sz="1200" dirty="0"/>
              <a:t> (</a:t>
            </a:r>
            <a:r>
              <a:rPr lang="en-US" sz="1200" dirty="0" err="1"/>
              <a:t>Buspar</a:t>
            </a:r>
            <a:r>
              <a:rPr lang="en-US" sz="1200" dirty="0"/>
              <a:t>) </a:t>
            </a:r>
            <a:r>
              <a:rPr lang="en-US" sz="1200" dirty="0" err="1"/>
              <a:t>butaperazine</a:t>
            </a:r>
            <a:r>
              <a:rPr lang="en-US" sz="1200" dirty="0"/>
              <a:t> (</a:t>
            </a:r>
            <a:r>
              <a:rPr lang="en-US" sz="1200" dirty="0" err="1"/>
              <a:t>Repoise</a:t>
            </a:r>
            <a:r>
              <a:rPr lang="en-US" sz="1200" dirty="0"/>
              <a:t>) </a:t>
            </a:r>
            <a:r>
              <a:rPr lang="en-US" sz="1200" dirty="0" err="1"/>
              <a:t>cariprazine</a:t>
            </a:r>
            <a:r>
              <a:rPr lang="en-US" sz="1200" dirty="0"/>
              <a:t> (</a:t>
            </a:r>
            <a:r>
              <a:rPr lang="en-US" sz="1200" dirty="0" err="1"/>
              <a:t>Vraylar</a:t>
            </a:r>
            <a:r>
              <a:rPr lang="en-US" sz="1200" dirty="0"/>
              <a:t>) </a:t>
            </a:r>
            <a:r>
              <a:rPr lang="en-US" sz="1200" dirty="0" err="1"/>
              <a:t>carpipramine</a:t>
            </a:r>
            <a:r>
              <a:rPr lang="en-US" sz="1200" dirty="0"/>
              <a:t> (</a:t>
            </a:r>
            <a:r>
              <a:rPr lang="en-US" sz="1200" dirty="0" err="1"/>
              <a:t>Prazinil</a:t>
            </a:r>
            <a:r>
              <a:rPr lang="en-US" sz="1200" dirty="0"/>
              <a:t>) </a:t>
            </a:r>
            <a:r>
              <a:rPr lang="en-US" sz="1200" dirty="0" err="1"/>
              <a:t>chlorproethazine</a:t>
            </a:r>
            <a:r>
              <a:rPr lang="en-US" sz="1200" dirty="0"/>
              <a:t> (</a:t>
            </a:r>
            <a:r>
              <a:rPr lang="en-US" sz="1200" dirty="0" err="1"/>
              <a:t>Neuroplege</a:t>
            </a:r>
            <a:r>
              <a:rPr lang="en-US" sz="1200" dirty="0"/>
              <a:t>) chlorpromazine (</a:t>
            </a:r>
            <a:r>
              <a:rPr lang="en-US" sz="1200" dirty="0" err="1"/>
              <a:t>Thorazine</a:t>
            </a:r>
            <a:r>
              <a:rPr lang="en-US" sz="1200" dirty="0"/>
              <a:t>) </a:t>
            </a:r>
            <a:r>
              <a:rPr lang="en-US" sz="1200" dirty="0" err="1"/>
              <a:t>chlorprothixene</a:t>
            </a:r>
            <a:r>
              <a:rPr lang="en-US" sz="1200" dirty="0"/>
              <a:t> (</a:t>
            </a:r>
            <a:r>
              <a:rPr lang="en-US" sz="1200" dirty="0" err="1"/>
              <a:t>Cloxan</a:t>
            </a:r>
            <a:r>
              <a:rPr lang="en-US" sz="1200" dirty="0"/>
              <a:t>) </a:t>
            </a:r>
            <a:r>
              <a:rPr lang="en-US" sz="1200" dirty="0" err="1"/>
              <a:t>cilnidipine</a:t>
            </a:r>
            <a:r>
              <a:rPr lang="en-US" sz="1200" dirty="0"/>
              <a:t> (</a:t>
            </a:r>
            <a:r>
              <a:rPr lang="en-US" sz="1200" dirty="0" err="1"/>
              <a:t>Atelec</a:t>
            </a:r>
            <a:r>
              <a:rPr lang="en-US" sz="1200" dirty="0"/>
              <a:t>) </a:t>
            </a:r>
            <a:r>
              <a:rPr lang="en-US" sz="1200" dirty="0" err="1"/>
              <a:t>cinoxacin</a:t>
            </a:r>
            <a:r>
              <a:rPr lang="en-US" sz="1200" dirty="0"/>
              <a:t> (</a:t>
            </a:r>
            <a:r>
              <a:rPr lang="en-US" sz="1200" dirty="0" err="1"/>
              <a:t>Cinobac</a:t>
            </a:r>
            <a:r>
              <a:rPr lang="en-US" sz="1200" dirty="0"/>
              <a:t>) ciprofloxacin (Cipro) citalopram (</a:t>
            </a:r>
            <a:r>
              <a:rPr lang="en-US" sz="1200" dirty="0" err="1"/>
              <a:t>Celexa</a:t>
            </a:r>
            <a:r>
              <a:rPr lang="en-US" sz="1200" dirty="0"/>
              <a:t>) clarithromycin (</a:t>
            </a:r>
            <a:r>
              <a:rPr lang="en-US" sz="1200" dirty="0" err="1"/>
              <a:t>Biaxin</a:t>
            </a:r>
            <a:r>
              <a:rPr lang="en-US" sz="1200" dirty="0"/>
              <a:t>) </a:t>
            </a:r>
            <a:r>
              <a:rPr lang="en-US" sz="1200" dirty="0" err="1"/>
              <a:t>clevidipine</a:t>
            </a:r>
            <a:r>
              <a:rPr lang="en-US" sz="1200" dirty="0"/>
              <a:t> (</a:t>
            </a:r>
            <a:r>
              <a:rPr lang="en-US" sz="1200" dirty="0" err="1"/>
              <a:t>Cleviprex</a:t>
            </a:r>
            <a:r>
              <a:rPr lang="en-US" sz="1200" dirty="0"/>
              <a:t>) </a:t>
            </a:r>
            <a:r>
              <a:rPr lang="en-US" sz="1200" dirty="0" err="1"/>
              <a:t>clocapramine</a:t>
            </a:r>
            <a:r>
              <a:rPr lang="en-US" sz="1200" dirty="0"/>
              <a:t> (</a:t>
            </a:r>
            <a:r>
              <a:rPr lang="en-US" sz="1200" dirty="0" err="1"/>
              <a:t>Clofekton</a:t>
            </a:r>
            <a:r>
              <a:rPr lang="en-US" sz="1200" dirty="0"/>
              <a:t>) </a:t>
            </a:r>
            <a:r>
              <a:rPr lang="en-US" sz="1200" dirty="0" err="1"/>
              <a:t>clotiapine</a:t>
            </a:r>
            <a:r>
              <a:rPr lang="en-US" sz="1200" dirty="0"/>
              <a:t> (</a:t>
            </a:r>
            <a:r>
              <a:rPr lang="en-US" sz="1200" dirty="0" err="1"/>
              <a:t>Entumine</a:t>
            </a:r>
            <a:r>
              <a:rPr lang="en-US" sz="1200" dirty="0"/>
              <a:t>) clomipramine (</a:t>
            </a:r>
            <a:r>
              <a:rPr lang="en-US" sz="1200" dirty="0" err="1"/>
              <a:t>Anafranil</a:t>
            </a:r>
            <a:r>
              <a:rPr lang="en-US" sz="1200" dirty="0"/>
              <a:t>) </a:t>
            </a:r>
            <a:r>
              <a:rPr lang="en-US" sz="1200" dirty="0" err="1"/>
              <a:t>clopenthixol</a:t>
            </a:r>
            <a:r>
              <a:rPr lang="en-US" sz="1200" dirty="0"/>
              <a:t> (</a:t>
            </a:r>
            <a:r>
              <a:rPr lang="en-US" sz="1200" dirty="0" err="1"/>
              <a:t>Sordinol</a:t>
            </a:r>
            <a:r>
              <a:rPr lang="en-US" sz="1200" dirty="0"/>
              <a:t>) </a:t>
            </a:r>
            <a:r>
              <a:rPr lang="en-US" sz="1200" dirty="0" err="1"/>
              <a:t>clorotepine</a:t>
            </a:r>
            <a:r>
              <a:rPr lang="en-US" sz="1200" dirty="0"/>
              <a:t> (</a:t>
            </a:r>
            <a:r>
              <a:rPr lang="en-US" sz="1200" dirty="0" err="1"/>
              <a:t>Clotepin</a:t>
            </a:r>
            <a:r>
              <a:rPr lang="en-US" sz="1200" dirty="0"/>
              <a:t>) clozapine (</a:t>
            </a:r>
            <a:r>
              <a:rPr lang="en-US" sz="1200" dirty="0" err="1"/>
              <a:t>Clozaril</a:t>
            </a:r>
            <a:r>
              <a:rPr lang="en-US" sz="1200" dirty="0"/>
              <a:t>) </a:t>
            </a:r>
            <a:r>
              <a:rPr lang="en-US" sz="1200" dirty="0" err="1"/>
              <a:t>cyamemazine</a:t>
            </a:r>
            <a:r>
              <a:rPr lang="en-US" sz="1200" dirty="0"/>
              <a:t> (</a:t>
            </a:r>
            <a:r>
              <a:rPr lang="en-US" sz="1200" dirty="0" err="1"/>
              <a:t>Tercian</a:t>
            </a:r>
            <a:r>
              <a:rPr lang="en-US" sz="1200" dirty="0"/>
              <a:t>) </a:t>
            </a:r>
            <a:r>
              <a:rPr lang="en-US" sz="1200" dirty="0" err="1"/>
              <a:t>delafloxacin</a:t>
            </a:r>
            <a:r>
              <a:rPr lang="en-US" sz="1200" dirty="0"/>
              <a:t> (</a:t>
            </a:r>
            <a:r>
              <a:rPr lang="en-US" sz="1200" dirty="0" err="1"/>
              <a:t>Baxdela</a:t>
            </a:r>
            <a:r>
              <a:rPr lang="en-US" sz="1200" dirty="0"/>
              <a:t>) </a:t>
            </a:r>
            <a:r>
              <a:rPr lang="en-US" sz="1200" dirty="0" err="1"/>
              <a:t>desipramine</a:t>
            </a:r>
            <a:r>
              <a:rPr lang="en-US" sz="1200" dirty="0"/>
              <a:t> (</a:t>
            </a:r>
            <a:r>
              <a:rPr lang="en-US" sz="1200" dirty="0" err="1"/>
              <a:t>Norpramin</a:t>
            </a:r>
            <a:r>
              <a:rPr lang="en-US" sz="1200" dirty="0"/>
              <a:t>) </a:t>
            </a:r>
            <a:r>
              <a:rPr lang="en-US" sz="1200" dirty="0" err="1"/>
              <a:t>desvenlafaxine</a:t>
            </a:r>
            <a:r>
              <a:rPr lang="en-US" sz="1200" dirty="0"/>
              <a:t> (</a:t>
            </a:r>
            <a:r>
              <a:rPr lang="en-US" sz="1200" dirty="0" err="1"/>
              <a:t>Pristiq</a:t>
            </a:r>
            <a:r>
              <a:rPr lang="en-US" sz="1200" dirty="0"/>
              <a:t>) diltiazem (Cardizem) </a:t>
            </a:r>
            <a:r>
              <a:rPr lang="en-US" sz="1200" dirty="0" err="1"/>
              <a:t>dimetacrine</a:t>
            </a:r>
            <a:r>
              <a:rPr lang="en-US" sz="1200" dirty="0"/>
              <a:t> (</a:t>
            </a:r>
            <a:r>
              <a:rPr lang="en-US" sz="1200" dirty="0" err="1"/>
              <a:t>Istonil</a:t>
            </a:r>
            <a:r>
              <a:rPr lang="en-US" sz="1200" dirty="0"/>
              <a:t>) dixyrazine (</a:t>
            </a:r>
            <a:r>
              <a:rPr lang="en-US" sz="1200" dirty="0" err="1"/>
              <a:t>Esucos</a:t>
            </a:r>
            <a:r>
              <a:rPr lang="en-US" sz="1200" dirty="0"/>
              <a:t>) </a:t>
            </a:r>
            <a:r>
              <a:rPr lang="en-US" sz="1200" dirty="0" err="1"/>
              <a:t>domperidone</a:t>
            </a:r>
            <a:r>
              <a:rPr lang="en-US" sz="1200" dirty="0"/>
              <a:t> (</a:t>
            </a:r>
            <a:r>
              <a:rPr lang="en-US" sz="1200" dirty="0" err="1"/>
              <a:t>Motilium</a:t>
            </a:r>
            <a:r>
              <a:rPr lang="en-US" sz="1200" dirty="0"/>
              <a:t>) </a:t>
            </a:r>
            <a:r>
              <a:rPr lang="en-US" sz="1200" dirty="0" err="1"/>
              <a:t>dosulapin</a:t>
            </a:r>
            <a:r>
              <a:rPr lang="en-US" sz="1200" dirty="0"/>
              <a:t> (</a:t>
            </a:r>
            <a:r>
              <a:rPr lang="en-US" sz="1200" dirty="0" err="1"/>
              <a:t>Prothiaden</a:t>
            </a:r>
            <a:r>
              <a:rPr lang="en-US" sz="1200" dirty="0"/>
              <a:t>) doxepin (</a:t>
            </a:r>
            <a:r>
              <a:rPr lang="en-US" sz="1200" dirty="0" err="1"/>
              <a:t>Adapin</a:t>
            </a:r>
            <a:r>
              <a:rPr lang="en-US" sz="1200" dirty="0"/>
              <a:t>) doxycycline (</a:t>
            </a:r>
            <a:r>
              <a:rPr lang="en-US" sz="1200" dirty="0" err="1"/>
              <a:t>Vibramycin</a:t>
            </a:r>
            <a:r>
              <a:rPr lang="en-US" sz="1200" dirty="0"/>
              <a:t>) </a:t>
            </a:r>
            <a:r>
              <a:rPr lang="en-US" sz="1200" dirty="0" err="1"/>
              <a:t>droperidol</a:t>
            </a:r>
            <a:r>
              <a:rPr lang="en-US" sz="1200" dirty="0"/>
              <a:t> (</a:t>
            </a:r>
            <a:r>
              <a:rPr lang="en-US" sz="1200" dirty="0" err="1"/>
              <a:t>Inapsine</a:t>
            </a:r>
            <a:r>
              <a:rPr lang="en-US" sz="1200" dirty="0"/>
              <a:t>) duloxetine (Cymbalta) </a:t>
            </a:r>
            <a:r>
              <a:rPr lang="en-US" sz="1200" dirty="0" err="1"/>
              <a:t>efonidipine</a:t>
            </a:r>
            <a:r>
              <a:rPr lang="en-US" sz="1200" dirty="0"/>
              <a:t> (</a:t>
            </a:r>
            <a:r>
              <a:rPr lang="en-US" sz="1200" dirty="0" err="1"/>
              <a:t>Landel</a:t>
            </a:r>
            <a:r>
              <a:rPr lang="en-US" sz="1200" dirty="0"/>
              <a:t>) </a:t>
            </a:r>
            <a:r>
              <a:rPr lang="en-US" sz="1200" dirty="0" err="1"/>
              <a:t>eravacycline</a:t>
            </a:r>
            <a:r>
              <a:rPr lang="en-US" sz="1200" dirty="0"/>
              <a:t> (</a:t>
            </a:r>
            <a:r>
              <a:rPr lang="en-US" sz="1200" dirty="0" err="1"/>
              <a:t>Xerava</a:t>
            </a:r>
            <a:r>
              <a:rPr lang="en-US" sz="1200" dirty="0"/>
              <a:t>) erythromycin (</a:t>
            </a:r>
            <a:r>
              <a:rPr lang="en-US" sz="1200" dirty="0" err="1"/>
              <a:t>Ilosone</a:t>
            </a:r>
            <a:r>
              <a:rPr lang="en-US" sz="1200" dirty="0"/>
              <a:t>) </a:t>
            </a:r>
            <a:r>
              <a:rPr lang="en-US" sz="1200" dirty="0" err="1"/>
              <a:t>escitalopram</a:t>
            </a:r>
            <a:r>
              <a:rPr lang="en-US" sz="1200" dirty="0"/>
              <a:t> (Lexapro) </a:t>
            </a:r>
            <a:r>
              <a:rPr lang="en-US" sz="1200" dirty="0" err="1"/>
              <a:t>felodipine</a:t>
            </a:r>
            <a:r>
              <a:rPr lang="en-US" sz="1200" dirty="0"/>
              <a:t> (</a:t>
            </a:r>
            <a:r>
              <a:rPr lang="en-US" sz="1200" dirty="0" err="1"/>
              <a:t>Plendil</a:t>
            </a:r>
            <a:r>
              <a:rPr lang="en-US" sz="1200" dirty="0"/>
              <a:t>) </a:t>
            </a:r>
            <a:r>
              <a:rPr lang="en-US" sz="1200" dirty="0" err="1"/>
              <a:t>fidaxomicin</a:t>
            </a:r>
            <a:r>
              <a:rPr lang="en-US" sz="1200" dirty="0"/>
              <a:t> (</a:t>
            </a:r>
            <a:r>
              <a:rPr lang="en-US" sz="1200" dirty="0" err="1"/>
              <a:t>Dificid</a:t>
            </a:r>
            <a:r>
              <a:rPr lang="en-US" sz="1200" dirty="0"/>
              <a:t>) </a:t>
            </a:r>
            <a:r>
              <a:rPr lang="en-US" sz="1200" dirty="0" err="1"/>
              <a:t>fluanisone</a:t>
            </a:r>
            <a:r>
              <a:rPr lang="en-US" sz="1200" dirty="0"/>
              <a:t> fluoxetine (Prozac) </a:t>
            </a:r>
            <a:r>
              <a:rPr lang="en-US" sz="1200" dirty="0" err="1"/>
              <a:t>flupentixol</a:t>
            </a:r>
            <a:r>
              <a:rPr lang="en-US" sz="1200" dirty="0"/>
              <a:t> (</a:t>
            </a:r>
            <a:r>
              <a:rPr lang="en-US" sz="1200" dirty="0" err="1"/>
              <a:t>Fluanxol</a:t>
            </a:r>
            <a:r>
              <a:rPr lang="en-US" sz="1200" dirty="0"/>
              <a:t>) </a:t>
            </a:r>
            <a:r>
              <a:rPr lang="en-US" sz="1200" dirty="0" err="1"/>
              <a:t>fluphenazine</a:t>
            </a:r>
            <a:r>
              <a:rPr lang="en-US" sz="1200" dirty="0"/>
              <a:t> (</a:t>
            </a:r>
            <a:r>
              <a:rPr lang="en-US" sz="1200" dirty="0" err="1"/>
              <a:t>Modecate</a:t>
            </a:r>
            <a:r>
              <a:rPr lang="en-US" sz="1200" dirty="0"/>
              <a:t>) </a:t>
            </a:r>
            <a:r>
              <a:rPr lang="en-US" sz="1200" dirty="0" err="1"/>
              <a:t>fluspirilene</a:t>
            </a:r>
            <a:r>
              <a:rPr lang="en-US" sz="1200" dirty="0"/>
              <a:t> (</a:t>
            </a:r>
            <a:r>
              <a:rPr lang="en-US" sz="1200" dirty="0" err="1"/>
              <a:t>Redeptin</a:t>
            </a:r>
            <a:r>
              <a:rPr lang="en-US" sz="1200" dirty="0"/>
              <a:t>) fluvoxamine (</a:t>
            </a:r>
            <a:r>
              <a:rPr lang="en-US" sz="1200" dirty="0" err="1"/>
              <a:t>Luvox</a:t>
            </a:r>
            <a:r>
              <a:rPr lang="en-US" sz="1200" dirty="0"/>
              <a:t>) gabapentin (Neurontin) </a:t>
            </a:r>
            <a:r>
              <a:rPr lang="en-US" sz="1200" dirty="0" err="1"/>
              <a:t>gatifloxacin</a:t>
            </a:r>
            <a:r>
              <a:rPr lang="en-US" sz="1200" dirty="0"/>
              <a:t> (</a:t>
            </a:r>
            <a:r>
              <a:rPr lang="en-US" sz="1200" dirty="0" err="1"/>
              <a:t>Tequin</a:t>
            </a:r>
            <a:r>
              <a:rPr lang="en-US" sz="1200" dirty="0"/>
              <a:t>) </a:t>
            </a:r>
            <a:r>
              <a:rPr lang="en-US" sz="1200" dirty="0" err="1"/>
              <a:t>gemifloxacin</a:t>
            </a:r>
            <a:r>
              <a:rPr lang="en-US" sz="1200" dirty="0"/>
              <a:t> (</a:t>
            </a:r>
            <a:r>
              <a:rPr lang="en-US" sz="1200" dirty="0" err="1"/>
              <a:t>Factive</a:t>
            </a:r>
            <a:r>
              <a:rPr lang="en-US" sz="1200" dirty="0"/>
              <a:t>) haloperidol (Haldol) </a:t>
            </a:r>
            <a:r>
              <a:rPr lang="en-US" sz="1200" dirty="0" err="1"/>
              <a:t>iloperidone</a:t>
            </a:r>
            <a:r>
              <a:rPr lang="en-US" sz="1200" dirty="0"/>
              <a:t> (</a:t>
            </a:r>
            <a:r>
              <a:rPr lang="en-US" sz="1200" dirty="0" err="1"/>
              <a:t>Fanapt</a:t>
            </a:r>
            <a:r>
              <a:rPr lang="en-US" sz="1200" dirty="0"/>
              <a:t>) imipramine (</a:t>
            </a:r>
            <a:r>
              <a:rPr lang="en-US" sz="1200" dirty="0" err="1"/>
              <a:t>Tofranil</a:t>
            </a:r>
            <a:r>
              <a:rPr lang="en-US" sz="1200" dirty="0"/>
              <a:t>) </a:t>
            </a:r>
            <a:r>
              <a:rPr lang="en-US" sz="1200" dirty="0" err="1"/>
              <a:t>isocarboxazid</a:t>
            </a:r>
            <a:r>
              <a:rPr lang="en-US" sz="1200" dirty="0"/>
              <a:t> (</a:t>
            </a:r>
            <a:r>
              <a:rPr lang="en-US" sz="1200" dirty="0" err="1"/>
              <a:t>Marplan</a:t>
            </a:r>
            <a:r>
              <a:rPr lang="en-US" sz="1200" dirty="0"/>
              <a:t>) </a:t>
            </a:r>
            <a:r>
              <a:rPr lang="en-US" sz="1200" dirty="0" err="1"/>
              <a:t>isradipine</a:t>
            </a:r>
            <a:r>
              <a:rPr lang="en-US" sz="1200" dirty="0"/>
              <a:t> (</a:t>
            </a:r>
            <a:r>
              <a:rPr lang="en-US" sz="1200" dirty="0" err="1"/>
              <a:t>DynaCirc</a:t>
            </a:r>
            <a:r>
              <a:rPr lang="en-US" sz="1200" dirty="0"/>
              <a:t>) </a:t>
            </a:r>
            <a:r>
              <a:rPr lang="en-US" sz="1200" dirty="0" err="1"/>
              <a:t>lacidipine</a:t>
            </a:r>
            <a:r>
              <a:rPr lang="en-US" sz="1200" dirty="0"/>
              <a:t> (</a:t>
            </a:r>
            <a:r>
              <a:rPr lang="en-US" sz="1200" dirty="0" err="1"/>
              <a:t>Motens</a:t>
            </a:r>
            <a:r>
              <a:rPr lang="en-US" sz="1200" dirty="0"/>
              <a:t>) </a:t>
            </a:r>
            <a:r>
              <a:rPr lang="en-US" sz="1200" dirty="0" err="1"/>
              <a:t>lenperone</a:t>
            </a:r>
            <a:r>
              <a:rPr lang="en-US" sz="1200" dirty="0"/>
              <a:t> (</a:t>
            </a:r>
            <a:r>
              <a:rPr lang="en-US" sz="1200" dirty="0" err="1"/>
              <a:t>Elanone</a:t>
            </a:r>
            <a:r>
              <a:rPr lang="en-US" sz="1200" dirty="0"/>
              <a:t>) </a:t>
            </a:r>
            <a:r>
              <a:rPr lang="en-US" sz="1200" dirty="0" err="1"/>
              <a:t>lercanidipine</a:t>
            </a:r>
            <a:r>
              <a:rPr lang="en-US" sz="1200" dirty="0"/>
              <a:t> (</a:t>
            </a:r>
            <a:r>
              <a:rPr lang="en-US" sz="1200" dirty="0" err="1"/>
              <a:t>Zanidip</a:t>
            </a:r>
            <a:r>
              <a:rPr lang="en-US" sz="1200" dirty="0"/>
              <a:t>) </a:t>
            </a:r>
            <a:r>
              <a:rPr lang="en-US" sz="1200" dirty="0" err="1"/>
              <a:t>levamlodipine</a:t>
            </a:r>
            <a:r>
              <a:rPr lang="en-US" sz="1200" dirty="0"/>
              <a:t> (</a:t>
            </a:r>
            <a:r>
              <a:rPr lang="en-US" sz="1200" dirty="0" err="1"/>
              <a:t>Conjupri</a:t>
            </a:r>
            <a:r>
              <a:rPr lang="en-US" sz="1200" dirty="0"/>
              <a:t>) levofloxacin (Levaquin) </a:t>
            </a:r>
            <a:r>
              <a:rPr lang="en-US" sz="1200" dirty="0" err="1"/>
              <a:t>levomepromazine</a:t>
            </a:r>
            <a:r>
              <a:rPr lang="en-US" sz="1200" dirty="0"/>
              <a:t> (</a:t>
            </a:r>
            <a:r>
              <a:rPr lang="en-US" sz="1200" dirty="0" err="1"/>
              <a:t>Nosinan</a:t>
            </a:r>
            <a:r>
              <a:rPr lang="en-US" sz="1200" dirty="0"/>
              <a:t>) </a:t>
            </a:r>
            <a:r>
              <a:rPr lang="en-US" sz="1200" dirty="0" err="1"/>
              <a:t>levomilnacipran</a:t>
            </a:r>
            <a:r>
              <a:rPr lang="en-US" sz="1200" dirty="0"/>
              <a:t> (</a:t>
            </a:r>
            <a:r>
              <a:rPr lang="en-US" sz="1200" dirty="0" err="1"/>
              <a:t>Fetzima</a:t>
            </a:r>
            <a:r>
              <a:rPr lang="en-US" sz="1200" dirty="0"/>
              <a:t>) </a:t>
            </a:r>
            <a:r>
              <a:rPr lang="en-US" sz="1200" dirty="0" err="1"/>
              <a:t>levosulpiride</a:t>
            </a:r>
            <a:r>
              <a:rPr lang="en-US" sz="1200" dirty="0"/>
              <a:t> (</a:t>
            </a:r>
            <a:r>
              <a:rPr lang="en-US" sz="1200" dirty="0" err="1"/>
              <a:t>Neoprad</a:t>
            </a:r>
            <a:r>
              <a:rPr lang="en-US" sz="1200" dirty="0"/>
              <a:t>) lithium (</a:t>
            </a:r>
            <a:r>
              <a:rPr lang="en-US" sz="1200" dirty="0" err="1"/>
              <a:t>Eskalith</a:t>
            </a:r>
            <a:r>
              <a:rPr lang="en-US" sz="1200" dirty="0"/>
              <a:t>) </a:t>
            </a:r>
            <a:r>
              <a:rPr lang="en-US" sz="1200" dirty="0" err="1"/>
              <a:t>lofepramine</a:t>
            </a:r>
            <a:r>
              <a:rPr lang="en-US" sz="1200" dirty="0"/>
              <a:t> (</a:t>
            </a:r>
            <a:r>
              <a:rPr lang="en-US" sz="1200" dirty="0" err="1"/>
              <a:t>Lomont</a:t>
            </a:r>
            <a:r>
              <a:rPr lang="en-US" sz="1200" dirty="0"/>
              <a:t>) </a:t>
            </a:r>
            <a:r>
              <a:rPr lang="en-US" sz="1200" dirty="0" err="1"/>
              <a:t>loxapine</a:t>
            </a:r>
            <a:r>
              <a:rPr lang="en-US" sz="1200" dirty="0"/>
              <a:t> (</a:t>
            </a:r>
            <a:r>
              <a:rPr lang="en-US" sz="1200" dirty="0" err="1"/>
              <a:t>Loxitane</a:t>
            </a:r>
            <a:r>
              <a:rPr lang="en-US" sz="1200" dirty="0"/>
              <a:t>) </a:t>
            </a:r>
            <a:r>
              <a:rPr lang="en-US" sz="1200" dirty="0" err="1"/>
              <a:t>lumateperone</a:t>
            </a:r>
            <a:r>
              <a:rPr lang="en-US" sz="1200" dirty="0"/>
              <a:t> (</a:t>
            </a:r>
            <a:r>
              <a:rPr lang="en-US" sz="1200" dirty="0" err="1"/>
              <a:t>Caplyta</a:t>
            </a:r>
            <a:r>
              <a:rPr lang="en-US" sz="1200" dirty="0"/>
              <a:t>) </a:t>
            </a:r>
            <a:r>
              <a:rPr lang="en-US" sz="1200" dirty="0" err="1"/>
              <a:t>lurasidone</a:t>
            </a:r>
            <a:r>
              <a:rPr lang="en-US" sz="1200" dirty="0"/>
              <a:t> (</a:t>
            </a:r>
            <a:r>
              <a:rPr lang="en-US" sz="1200" dirty="0" err="1"/>
              <a:t>Latuda</a:t>
            </a:r>
            <a:r>
              <a:rPr lang="en-US" sz="1200" dirty="0"/>
              <a:t>) </a:t>
            </a:r>
            <a:r>
              <a:rPr lang="en-US" sz="1200" dirty="0" err="1"/>
              <a:t>manidipine</a:t>
            </a:r>
            <a:r>
              <a:rPr lang="en-US" sz="1200" dirty="0"/>
              <a:t> (</a:t>
            </a:r>
            <a:r>
              <a:rPr lang="en-US" sz="1200" dirty="0" err="1"/>
              <a:t>Calslot</a:t>
            </a:r>
            <a:r>
              <a:rPr lang="en-US" sz="1200" dirty="0"/>
              <a:t>) </a:t>
            </a:r>
            <a:r>
              <a:rPr lang="en-US" sz="1200" dirty="0" err="1"/>
              <a:t>maprotiline</a:t>
            </a:r>
            <a:r>
              <a:rPr lang="en-US" sz="1200" dirty="0"/>
              <a:t> (</a:t>
            </a:r>
            <a:r>
              <a:rPr lang="en-US" sz="1200" dirty="0" err="1"/>
              <a:t>Ludiomil</a:t>
            </a:r>
            <a:r>
              <a:rPr lang="en-US" sz="1200" dirty="0"/>
              <a:t>) </a:t>
            </a:r>
            <a:r>
              <a:rPr lang="en-US" sz="1200" dirty="0" err="1"/>
              <a:t>melitracen</a:t>
            </a:r>
            <a:r>
              <a:rPr lang="en-US" sz="1200" dirty="0"/>
              <a:t> (</a:t>
            </a:r>
            <a:r>
              <a:rPr lang="en-US" sz="1200" dirty="0" err="1"/>
              <a:t>Dixeran</a:t>
            </a:r>
            <a:r>
              <a:rPr lang="en-US" sz="1200" dirty="0"/>
              <a:t>) </a:t>
            </a:r>
            <a:r>
              <a:rPr lang="en-US" sz="1200" dirty="0" err="1"/>
              <a:t>melperone</a:t>
            </a:r>
            <a:r>
              <a:rPr lang="en-US" sz="1200" dirty="0"/>
              <a:t> (</a:t>
            </a:r>
            <a:r>
              <a:rPr lang="en-US" sz="1200" dirty="0" err="1"/>
              <a:t>Bunil</a:t>
            </a:r>
            <a:r>
              <a:rPr lang="en-US" sz="1200" dirty="0"/>
              <a:t>) </a:t>
            </a:r>
            <a:r>
              <a:rPr lang="en-US" sz="1200" dirty="0" err="1"/>
              <a:t>mesoridazine</a:t>
            </a:r>
            <a:r>
              <a:rPr lang="en-US" sz="1200" dirty="0"/>
              <a:t> (</a:t>
            </a:r>
            <a:r>
              <a:rPr lang="en-US" sz="1200" dirty="0" err="1"/>
              <a:t>Serentil</a:t>
            </a:r>
            <a:r>
              <a:rPr lang="en-US" sz="1200" dirty="0"/>
              <a:t>) </a:t>
            </a:r>
            <a:r>
              <a:rPr lang="en-US" sz="1200" dirty="0" err="1"/>
              <a:t>methiothepin</a:t>
            </a:r>
            <a:r>
              <a:rPr lang="en-US" sz="1200" dirty="0"/>
              <a:t> (</a:t>
            </a:r>
            <a:r>
              <a:rPr lang="en-US" sz="1200" dirty="0" err="1"/>
              <a:t>metitepine</a:t>
            </a:r>
            <a:r>
              <a:rPr lang="en-US" sz="1200" dirty="0"/>
              <a:t>) metoclopramide (Reglan) </a:t>
            </a:r>
            <a:r>
              <a:rPr lang="en-US" sz="1200" dirty="0" err="1"/>
              <a:t>metralindole</a:t>
            </a:r>
            <a:r>
              <a:rPr lang="en-US" sz="1200" dirty="0"/>
              <a:t> (</a:t>
            </a:r>
            <a:r>
              <a:rPr lang="en-US" sz="1200" dirty="0" err="1"/>
              <a:t>Inkazan</a:t>
            </a:r>
            <a:r>
              <a:rPr lang="en-US" sz="1200" dirty="0"/>
              <a:t>) </a:t>
            </a:r>
            <a:r>
              <a:rPr lang="en-US" sz="1200" dirty="0" err="1"/>
              <a:t>mianserin</a:t>
            </a:r>
            <a:r>
              <a:rPr lang="en-US" sz="1200" dirty="0"/>
              <a:t> (</a:t>
            </a:r>
            <a:r>
              <a:rPr lang="en-US" sz="1200" dirty="0" err="1"/>
              <a:t>Tolvon</a:t>
            </a:r>
            <a:r>
              <a:rPr lang="en-US" sz="1200" dirty="0"/>
              <a:t>) </a:t>
            </a:r>
            <a:r>
              <a:rPr lang="en-US" sz="1200" dirty="0" err="1"/>
              <a:t>milnacipran</a:t>
            </a:r>
            <a:r>
              <a:rPr lang="en-US" sz="1200" dirty="0"/>
              <a:t> (</a:t>
            </a:r>
            <a:r>
              <a:rPr lang="en-US" sz="1200" dirty="0" err="1"/>
              <a:t>Savella</a:t>
            </a:r>
            <a:r>
              <a:rPr lang="en-US" sz="1200" dirty="0"/>
              <a:t>) minocycline (</a:t>
            </a:r>
            <a:r>
              <a:rPr lang="en-US" sz="1200" dirty="0" err="1"/>
              <a:t>Minocin</a:t>
            </a:r>
            <a:r>
              <a:rPr lang="en-US" sz="1200" dirty="0"/>
              <a:t>) mirtazapine (</a:t>
            </a:r>
            <a:r>
              <a:rPr lang="en-US" sz="1200" dirty="0" err="1"/>
              <a:t>Remeron</a:t>
            </a:r>
            <a:r>
              <a:rPr lang="en-US" sz="1200" dirty="0"/>
              <a:t>) </a:t>
            </a:r>
            <a:r>
              <a:rPr lang="en-US" sz="1200" dirty="0" err="1"/>
              <a:t>moclobemide</a:t>
            </a:r>
            <a:r>
              <a:rPr lang="en-US" sz="1200" dirty="0"/>
              <a:t> (</a:t>
            </a:r>
            <a:r>
              <a:rPr lang="en-US" sz="1200" dirty="0" err="1"/>
              <a:t>Aurorix</a:t>
            </a:r>
            <a:r>
              <a:rPr lang="en-US" sz="1200" dirty="0"/>
              <a:t>) </a:t>
            </a:r>
            <a:r>
              <a:rPr lang="en-US" sz="1200" dirty="0" err="1"/>
              <a:t>molindone</a:t>
            </a:r>
            <a:r>
              <a:rPr lang="en-US" sz="1200" dirty="0"/>
              <a:t> (</a:t>
            </a:r>
            <a:r>
              <a:rPr lang="en-US" sz="1200" dirty="0" err="1"/>
              <a:t>Moban</a:t>
            </a:r>
            <a:r>
              <a:rPr lang="en-US" sz="1200" dirty="0"/>
              <a:t>) </a:t>
            </a:r>
            <a:r>
              <a:rPr lang="en-US" sz="1200" dirty="0" err="1"/>
              <a:t>moperone</a:t>
            </a:r>
            <a:r>
              <a:rPr lang="en-US" sz="1200" dirty="0"/>
              <a:t> (</a:t>
            </a:r>
            <a:r>
              <a:rPr lang="en-US" sz="1200" dirty="0" err="1"/>
              <a:t>Luvatren</a:t>
            </a:r>
            <a:r>
              <a:rPr lang="en-US" sz="1200" dirty="0"/>
              <a:t>) </a:t>
            </a:r>
            <a:r>
              <a:rPr lang="en-US" sz="1200" dirty="0" err="1"/>
              <a:t>mosapramine</a:t>
            </a:r>
            <a:r>
              <a:rPr lang="en-US" sz="1200" dirty="0"/>
              <a:t> (</a:t>
            </a:r>
            <a:r>
              <a:rPr lang="en-US" sz="1200" dirty="0" err="1"/>
              <a:t>Cremin</a:t>
            </a:r>
            <a:r>
              <a:rPr lang="en-US" sz="1200" dirty="0"/>
              <a:t>) </a:t>
            </a:r>
            <a:r>
              <a:rPr lang="en-US" sz="1200" dirty="0" err="1"/>
              <a:t>moxifloxacin</a:t>
            </a:r>
            <a:r>
              <a:rPr lang="en-US" sz="1200" dirty="0"/>
              <a:t> (</a:t>
            </a:r>
            <a:r>
              <a:rPr lang="en-US" sz="1200" dirty="0" err="1"/>
              <a:t>Avelox</a:t>
            </a:r>
            <a:r>
              <a:rPr lang="en-US" sz="1200" dirty="0"/>
              <a:t>) </a:t>
            </a:r>
            <a:r>
              <a:rPr lang="en-US" sz="1200" dirty="0" err="1"/>
              <a:t>naladixic</a:t>
            </a:r>
            <a:r>
              <a:rPr lang="en-US" sz="1200" dirty="0"/>
              <a:t> acid (</a:t>
            </a:r>
            <a:r>
              <a:rPr lang="en-US" sz="1200" dirty="0" err="1"/>
              <a:t>NegGram</a:t>
            </a:r>
            <a:r>
              <a:rPr lang="en-US" sz="1200" dirty="0"/>
              <a:t>) </a:t>
            </a:r>
            <a:r>
              <a:rPr lang="en-US" sz="1200" dirty="0" err="1"/>
              <a:t>nemonapride</a:t>
            </a:r>
            <a:r>
              <a:rPr lang="en-US" sz="1200" dirty="0"/>
              <a:t> (</a:t>
            </a:r>
            <a:r>
              <a:rPr lang="en-US" sz="1200" dirty="0" err="1"/>
              <a:t>Emilace</a:t>
            </a:r>
            <a:r>
              <a:rPr lang="en-US" sz="1200" dirty="0"/>
              <a:t>) </a:t>
            </a:r>
            <a:r>
              <a:rPr lang="en-US" sz="1200" dirty="0" err="1"/>
              <a:t>nicardipine</a:t>
            </a:r>
            <a:r>
              <a:rPr lang="en-US" sz="1200" dirty="0"/>
              <a:t> (</a:t>
            </a:r>
            <a:r>
              <a:rPr lang="en-US" sz="1200" dirty="0" err="1"/>
              <a:t>Cardene</a:t>
            </a:r>
            <a:r>
              <a:rPr lang="en-US" sz="1200" dirty="0"/>
              <a:t>) </a:t>
            </a:r>
            <a:r>
              <a:rPr lang="en-US" sz="1200" dirty="0" err="1"/>
              <a:t>nifedipine</a:t>
            </a:r>
            <a:r>
              <a:rPr lang="en-US" sz="1200" dirty="0"/>
              <a:t> (Procardia) </a:t>
            </a:r>
            <a:r>
              <a:rPr lang="en-US" sz="1200" dirty="0" err="1"/>
              <a:t>nilvadipine</a:t>
            </a:r>
            <a:r>
              <a:rPr lang="en-US" sz="1200" dirty="0"/>
              <a:t> (</a:t>
            </a:r>
            <a:r>
              <a:rPr lang="en-US" sz="1200" dirty="0" err="1"/>
              <a:t>Nivadil</a:t>
            </a:r>
            <a:r>
              <a:rPr lang="en-US" sz="1200" dirty="0"/>
              <a:t>) </a:t>
            </a:r>
            <a:r>
              <a:rPr lang="en-US" sz="1200" dirty="0" err="1"/>
              <a:t>nimodipine</a:t>
            </a:r>
            <a:r>
              <a:rPr lang="en-US" sz="1200" dirty="0"/>
              <a:t> (</a:t>
            </a:r>
            <a:r>
              <a:rPr lang="en-US" sz="1200" dirty="0" err="1"/>
              <a:t>Nimotop</a:t>
            </a:r>
            <a:r>
              <a:rPr lang="en-US" sz="1200" dirty="0"/>
              <a:t>) </a:t>
            </a:r>
            <a:r>
              <a:rPr lang="en-US" sz="1200" dirty="0" err="1"/>
              <a:t>nisoldipine</a:t>
            </a:r>
            <a:r>
              <a:rPr lang="en-US" sz="1200" dirty="0"/>
              <a:t> (</a:t>
            </a:r>
            <a:r>
              <a:rPr lang="en-US" sz="1200" dirty="0" err="1"/>
              <a:t>Sular</a:t>
            </a:r>
            <a:r>
              <a:rPr lang="en-US" sz="1200" dirty="0"/>
              <a:t>) </a:t>
            </a:r>
            <a:r>
              <a:rPr lang="en-US" sz="1200" dirty="0" err="1"/>
              <a:t>nitrendipine</a:t>
            </a:r>
            <a:r>
              <a:rPr lang="en-US" sz="1200" dirty="0"/>
              <a:t> (</a:t>
            </a:r>
            <a:r>
              <a:rPr lang="en-US" sz="1200" dirty="0" err="1"/>
              <a:t>Cardif</a:t>
            </a:r>
            <a:r>
              <a:rPr lang="en-US" sz="1200" dirty="0"/>
              <a:t>) </a:t>
            </a:r>
            <a:r>
              <a:rPr lang="en-US" sz="1200" dirty="0" err="1"/>
              <a:t>nitroxazepine</a:t>
            </a:r>
            <a:r>
              <a:rPr lang="en-US" sz="1200" dirty="0"/>
              <a:t> (</a:t>
            </a:r>
            <a:r>
              <a:rPr lang="en-US" sz="1200" dirty="0" err="1"/>
              <a:t>Sintamil</a:t>
            </a:r>
            <a:r>
              <a:rPr lang="en-US" sz="1200" dirty="0"/>
              <a:t>) </a:t>
            </a:r>
            <a:r>
              <a:rPr lang="en-US" sz="1200" dirty="0" err="1"/>
              <a:t>norfloxacin</a:t>
            </a:r>
            <a:r>
              <a:rPr lang="en-US" sz="1200" dirty="0"/>
              <a:t> (</a:t>
            </a:r>
            <a:r>
              <a:rPr lang="en-US" sz="1200" dirty="0" err="1"/>
              <a:t>Noroxin</a:t>
            </a:r>
            <a:r>
              <a:rPr lang="en-US" sz="1200" dirty="0"/>
              <a:t>) nortriptyline (</a:t>
            </a:r>
            <a:r>
              <a:rPr lang="en-US" sz="1200" dirty="0" err="1"/>
              <a:t>Pamelor</a:t>
            </a:r>
            <a:r>
              <a:rPr lang="en-US" sz="1200" dirty="0"/>
              <a:t>) </a:t>
            </a:r>
            <a:r>
              <a:rPr lang="en-US" sz="1200" dirty="0" err="1"/>
              <a:t>noxiptiline</a:t>
            </a:r>
            <a:r>
              <a:rPr lang="en-US" sz="1200" dirty="0"/>
              <a:t> (</a:t>
            </a:r>
            <a:r>
              <a:rPr lang="en-US" sz="1200" dirty="0" err="1"/>
              <a:t>Agedal</a:t>
            </a:r>
            <a:r>
              <a:rPr lang="en-US" sz="1200" dirty="0"/>
              <a:t>) </a:t>
            </a:r>
            <a:r>
              <a:rPr lang="en-US" sz="1200" dirty="0" err="1"/>
              <a:t>ofloxacin</a:t>
            </a:r>
            <a:r>
              <a:rPr lang="en-US" sz="1200" dirty="0"/>
              <a:t> (</a:t>
            </a:r>
            <a:r>
              <a:rPr lang="en-US" sz="1200" dirty="0" err="1"/>
              <a:t>Floxin</a:t>
            </a:r>
            <a:r>
              <a:rPr lang="en-US" sz="1200" dirty="0"/>
              <a:t>) olanzapine (Zyprexa) </a:t>
            </a:r>
            <a:r>
              <a:rPr lang="en-US" sz="1200" dirty="0" err="1"/>
              <a:t>omadacycline</a:t>
            </a:r>
            <a:r>
              <a:rPr lang="en-US" sz="1200" dirty="0"/>
              <a:t> (</a:t>
            </a:r>
            <a:r>
              <a:rPr lang="en-US" sz="1200" dirty="0" err="1"/>
              <a:t>Nuzyra</a:t>
            </a:r>
            <a:r>
              <a:rPr lang="en-US" sz="1200" dirty="0"/>
              <a:t>) </a:t>
            </a:r>
            <a:r>
              <a:rPr lang="en-US" sz="1200" dirty="0" err="1"/>
              <a:t>opipramol</a:t>
            </a:r>
            <a:r>
              <a:rPr lang="en-US" sz="1200" dirty="0"/>
              <a:t> (</a:t>
            </a:r>
            <a:r>
              <a:rPr lang="en-US" sz="1200" dirty="0" err="1"/>
              <a:t>Insidon</a:t>
            </a:r>
            <a:r>
              <a:rPr lang="en-US" sz="1200" dirty="0"/>
              <a:t>) </a:t>
            </a:r>
            <a:r>
              <a:rPr lang="en-US" sz="1200" dirty="0" err="1"/>
              <a:t>oxpertine</a:t>
            </a:r>
            <a:r>
              <a:rPr lang="en-US" sz="1200" dirty="0"/>
              <a:t> (</a:t>
            </a:r>
            <a:r>
              <a:rPr lang="en-US" sz="1200" dirty="0" err="1"/>
              <a:t>Equipertine</a:t>
            </a:r>
            <a:r>
              <a:rPr lang="en-US" sz="1200" dirty="0"/>
              <a:t>) </a:t>
            </a:r>
            <a:r>
              <a:rPr lang="en-US" sz="1200" dirty="0" err="1"/>
              <a:t>oxyprothepine</a:t>
            </a:r>
            <a:r>
              <a:rPr lang="en-US" sz="1200" dirty="0"/>
              <a:t> (</a:t>
            </a:r>
            <a:r>
              <a:rPr lang="en-US" sz="1200" dirty="0" err="1"/>
              <a:t>Meclopin</a:t>
            </a:r>
            <a:r>
              <a:rPr lang="en-US" sz="1200" dirty="0"/>
              <a:t>) </a:t>
            </a:r>
            <a:r>
              <a:rPr lang="en-US" sz="1200" dirty="0" err="1"/>
              <a:t>paliperidone</a:t>
            </a:r>
            <a:r>
              <a:rPr lang="en-US" sz="1200" dirty="0"/>
              <a:t> (</a:t>
            </a:r>
            <a:r>
              <a:rPr lang="en-US" sz="1200" dirty="0" err="1"/>
              <a:t>Invega</a:t>
            </a:r>
            <a:r>
              <a:rPr lang="en-US" sz="1200" dirty="0"/>
              <a:t>) paroxetine (Paxil) </a:t>
            </a:r>
            <a:r>
              <a:rPr lang="en-US" sz="1200" dirty="0" err="1"/>
              <a:t>penfluridol</a:t>
            </a:r>
            <a:r>
              <a:rPr lang="en-US" sz="1200" dirty="0"/>
              <a:t> (</a:t>
            </a:r>
            <a:r>
              <a:rPr lang="en-US" sz="1200" dirty="0" err="1"/>
              <a:t>Semap</a:t>
            </a:r>
            <a:r>
              <a:rPr lang="en-US" sz="1200" dirty="0"/>
              <a:t>) </a:t>
            </a:r>
            <a:r>
              <a:rPr lang="en-US" sz="1200" dirty="0" err="1"/>
              <a:t>perazine</a:t>
            </a:r>
            <a:r>
              <a:rPr lang="en-US" sz="1200" dirty="0"/>
              <a:t> (</a:t>
            </a:r>
            <a:r>
              <a:rPr lang="en-US" sz="1200" dirty="0" err="1"/>
              <a:t>Taxilan</a:t>
            </a:r>
            <a:r>
              <a:rPr lang="en-US" sz="1200" dirty="0"/>
              <a:t>) </a:t>
            </a:r>
            <a:r>
              <a:rPr lang="en-US" sz="1200" dirty="0" err="1"/>
              <a:t>periciazine</a:t>
            </a:r>
            <a:r>
              <a:rPr lang="en-US" sz="1200" dirty="0"/>
              <a:t> (</a:t>
            </a:r>
            <a:r>
              <a:rPr lang="en-US" sz="1200" dirty="0" err="1"/>
              <a:t>Neuleptil</a:t>
            </a:r>
            <a:r>
              <a:rPr lang="en-US" sz="1200" dirty="0"/>
              <a:t>) </a:t>
            </a:r>
            <a:r>
              <a:rPr lang="en-US" sz="1200" dirty="0" err="1"/>
              <a:t>perospirone</a:t>
            </a:r>
            <a:r>
              <a:rPr lang="en-US" sz="1200" dirty="0"/>
              <a:t> (</a:t>
            </a:r>
            <a:r>
              <a:rPr lang="en-US" sz="1200" dirty="0" err="1"/>
              <a:t>Lullan</a:t>
            </a:r>
            <a:r>
              <a:rPr lang="en-US" sz="1200" dirty="0"/>
              <a:t>) </a:t>
            </a:r>
            <a:r>
              <a:rPr lang="en-US" sz="1200" dirty="0" err="1"/>
              <a:t>perphenazine</a:t>
            </a:r>
            <a:r>
              <a:rPr lang="en-US" sz="1200" dirty="0"/>
              <a:t> (</a:t>
            </a:r>
            <a:r>
              <a:rPr lang="en-US" sz="1200" dirty="0" err="1"/>
              <a:t>Trilafon</a:t>
            </a:r>
            <a:r>
              <a:rPr lang="en-US" sz="1200" dirty="0"/>
              <a:t>) </a:t>
            </a:r>
            <a:r>
              <a:rPr lang="en-US" sz="1200" dirty="0" err="1"/>
              <a:t>phenelzine</a:t>
            </a:r>
            <a:r>
              <a:rPr lang="en-US" sz="1200" dirty="0"/>
              <a:t> (</a:t>
            </a:r>
            <a:r>
              <a:rPr lang="en-US" sz="1200" dirty="0" err="1"/>
              <a:t>Nardil</a:t>
            </a:r>
            <a:r>
              <a:rPr lang="en-US" sz="1200" dirty="0"/>
              <a:t>) </a:t>
            </a:r>
            <a:r>
              <a:rPr lang="en-US" sz="1200" dirty="0" err="1"/>
              <a:t>pimozide</a:t>
            </a:r>
            <a:r>
              <a:rPr lang="en-US" sz="1200" dirty="0"/>
              <a:t> (</a:t>
            </a:r>
            <a:r>
              <a:rPr lang="en-US" sz="1200" dirty="0" err="1"/>
              <a:t>Orap</a:t>
            </a:r>
            <a:r>
              <a:rPr lang="en-US" sz="1200" dirty="0"/>
              <a:t>) </a:t>
            </a:r>
            <a:r>
              <a:rPr lang="en-US" sz="1200" dirty="0" err="1"/>
              <a:t>pipamperone</a:t>
            </a:r>
            <a:r>
              <a:rPr lang="en-US" sz="1200" dirty="0"/>
              <a:t> (</a:t>
            </a:r>
            <a:r>
              <a:rPr lang="en-US" sz="1200" dirty="0" err="1"/>
              <a:t>Dipiperon</a:t>
            </a:r>
            <a:r>
              <a:rPr lang="en-US" sz="1200" dirty="0"/>
              <a:t>) </a:t>
            </a:r>
            <a:r>
              <a:rPr lang="en-US" sz="1200" dirty="0" err="1"/>
              <a:t>piperacetazine</a:t>
            </a:r>
            <a:r>
              <a:rPr lang="en-US" sz="1200" dirty="0"/>
              <a:t> (</a:t>
            </a:r>
            <a:r>
              <a:rPr lang="en-US" sz="1200" dirty="0" err="1"/>
              <a:t>Quide</a:t>
            </a:r>
            <a:r>
              <a:rPr lang="en-US" sz="1200" dirty="0"/>
              <a:t>) </a:t>
            </a:r>
            <a:r>
              <a:rPr lang="en-US" sz="1200" dirty="0" err="1"/>
              <a:t>pipofezine</a:t>
            </a:r>
            <a:r>
              <a:rPr lang="en-US" sz="1200" dirty="0"/>
              <a:t> (</a:t>
            </a:r>
            <a:r>
              <a:rPr lang="en-US" sz="1200" dirty="0" err="1"/>
              <a:t>Azafen</a:t>
            </a:r>
            <a:r>
              <a:rPr lang="en-US" sz="1200" dirty="0"/>
              <a:t>) </a:t>
            </a:r>
            <a:r>
              <a:rPr lang="en-US" sz="1200" dirty="0" err="1"/>
              <a:t>pipotiazine</a:t>
            </a:r>
            <a:r>
              <a:rPr lang="en-US" sz="1200" dirty="0"/>
              <a:t> (</a:t>
            </a:r>
            <a:r>
              <a:rPr lang="en-US" sz="1200" dirty="0" err="1"/>
              <a:t>Piportil</a:t>
            </a:r>
            <a:r>
              <a:rPr lang="en-US" sz="1200" dirty="0"/>
              <a:t>) </a:t>
            </a:r>
            <a:r>
              <a:rPr lang="en-US" sz="1200" dirty="0" err="1"/>
              <a:t>pirlindole</a:t>
            </a:r>
            <a:r>
              <a:rPr lang="en-US" sz="1200" dirty="0"/>
              <a:t> (</a:t>
            </a:r>
            <a:r>
              <a:rPr lang="en-US" sz="1200" dirty="0" err="1"/>
              <a:t>Pirazidol</a:t>
            </a:r>
            <a:r>
              <a:rPr lang="en-US" sz="1200" dirty="0"/>
              <a:t>) </a:t>
            </a:r>
            <a:r>
              <a:rPr lang="en-US" sz="1200" dirty="0" err="1"/>
              <a:t>pranidipine</a:t>
            </a:r>
            <a:r>
              <a:rPr lang="en-US" sz="1200" dirty="0"/>
              <a:t> (</a:t>
            </a:r>
            <a:r>
              <a:rPr lang="en-US" sz="1200" dirty="0" err="1"/>
              <a:t>Acalas</a:t>
            </a:r>
            <a:r>
              <a:rPr lang="en-US" sz="1200" dirty="0"/>
              <a:t>) </a:t>
            </a:r>
            <a:r>
              <a:rPr lang="en-US" sz="1200" dirty="0" err="1"/>
              <a:t>pregabalin</a:t>
            </a:r>
            <a:r>
              <a:rPr lang="en-US" sz="1200" dirty="0"/>
              <a:t> (Lyrica) </a:t>
            </a:r>
            <a:r>
              <a:rPr lang="en-US" sz="1200" dirty="0" err="1"/>
              <a:t>prochlorperazine</a:t>
            </a:r>
            <a:r>
              <a:rPr lang="en-US" sz="1200" dirty="0"/>
              <a:t> (Compazine) </a:t>
            </a:r>
            <a:r>
              <a:rPr lang="en-US" sz="1200" dirty="0" err="1"/>
              <a:t>promazine</a:t>
            </a:r>
            <a:r>
              <a:rPr lang="en-US" sz="1200" dirty="0"/>
              <a:t> (</a:t>
            </a:r>
            <a:r>
              <a:rPr lang="en-US" sz="1200" dirty="0" err="1"/>
              <a:t>Sparine</a:t>
            </a:r>
            <a:r>
              <a:rPr lang="en-US" sz="1200" dirty="0"/>
              <a:t>) promethazine (Phenergan) </a:t>
            </a:r>
            <a:r>
              <a:rPr lang="en-US" sz="1200" dirty="0" err="1"/>
              <a:t>prothipendyl</a:t>
            </a:r>
            <a:r>
              <a:rPr lang="en-US" sz="1200" dirty="0"/>
              <a:t> (</a:t>
            </a:r>
            <a:r>
              <a:rPr lang="en-US" sz="1200" dirty="0" err="1"/>
              <a:t>Dominal</a:t>
            </a:r>
            <a:r>
              <a:rPr lang="en-US" sz="1200" dirty="0"/>
              <a:t>) </a:t>
            </a:r>
            <a:r>
              <a:rPr lang="en-US" sz="1200" dirty="0" err="1"/>
              <a:t>protriptyline</a:t>
            </a:r>
            <a:r>
              <a:rPr lang="en-US" sz="1200" dirty="0"/>
              <a:t> (</a:t>
            </a:r>
            <a:r>
              <a:rPr lang="en-US" sz="1200" dirty="0" err="1"/>
              <a:t>Vivactil</a:t>
            </a:r>
            <a:r>
              <a:rPr lang="en-US" sz="1200" dirty="0"/>
              <a:t>) quetiapine (Seroquel) </a:t>
            </a:r>
            <a:r>
              <a:rPr lang="en-US" sz="1200" dirty="0" err="1"/>
              <a:t>reboxetine</a:t>
            </a:r>
            <a:r>
              <a:rPr lang="en-US" sz="1200" dirty="0"/>
              <a:t> (</a:t>
            </a:r>
            <a:r>
              <a:rPr lang="en-US" sz="1200" dirty="0" err="1"/>
              <a:t>Edronax</a:t>
            </a:r>
            <a:r>
              <a:rPr lang="en-US" sz="1200" dirty="0"/>
              <a:t>) </a:t>
            </a:r>
            <a:r>
              <a:rPr lang="en-US" sz="1200" dirty="0" err="1"/>
              <a:t>remoxipride</a:t>
            </a:r>
            <a:r>
              <a:rPr lang="en-US" sz="1200" dirty="0"/>
              <a:t> (</a:t>
            </a:r>
            <a:r>
              <a:rPr lang="en-US" sz="1200" dirty="0" err="1"/>
              <a:t>Roxiam</a:t>
            </a:r>
            <a:r>
              <a:rPr lang="en-US" sz="1200" dirty="0"/>
              <a:t>) reserpine (</a:t>
            </a:r>
            <a:r>
              <a:rPr lang="en-US" sz="1200" dirty="0" err="1"/>
              <a:t>Raudixin</a:t>
            </a:r>
            <a:r>
              <a:rPr lang="en-US" sz="1200" dirty="0"/>
              <a:t>) risperidone (Risperdal) </a:t>
            </a:r>
            <a:r>
              <a:rPr lang="en-US" sz="1200" dirty="0" err="1"/>
              <a:t>sarecycline</a:t>
            </a:r>
            <a:r>
              <a:rPr lang="en-US" sz="1200" dirty="0"/>
              <a:t> (</a:t>
            </a:r>
            <a:r>
              <a:rPr lang="en-US" sz="1200" dirty="0" err="1"/>
              <a:t>Seysara</a:t>
            </a:r>
            <a:r>
              <a:rPr lang="en-US" sz="1200" dirty="0"/>
              <a:t>) </a:t>
            </a:r>
            <a:r>
              <a:rPr lang="en-US" sz="1200" dirty="0" err="1"/>
              <a:t>selegiline</a:t>
            </a:r>
            <a:r>
              <a:rPr lang="en-US" sz="1200" dirty="0"/>
              <a:t> (</a:t>
            </a:r>
            <a:r>
              <a:rPr lang="en-US" sz="1200" dirty="0" err="1"/>
              <a:t>Eldepryl</a:t>
            </a:r>
            <a:r>
              <a:rPr lang="en-US" sz="1200" dirty="0"/>
              <a:t>) </a:t>
            </a:r>
            <a:r>
              <a:rPr lang="en-US" sz="1200" dirty="0" err="1"/>
              <a:t>sertindole</a:t>
            </a:r>
            <a:r>
              <a:rPr lang="en-US" sz="1200" dirty="0"/>
              <a:t> (</a:t>
            </a:r>
            <a:r>
              <a:rPr lang="en-US" sz="1200" dirty="0" err="1"/>
              <a:t>Serdolect</a:t>
            </a:r>
            <a:r>
              <a:rPr lang="en-US" sz="1200" dirty="0"/>
              <a:t>) sertraline (Zoloft) </a:t>
            </a:r>
            <a:r>
              <a:rPr lang="en-US" sz="1200" dirty="0" err="1"/>
              <a:t>setiptiline</a:t>
            </a:r>
            <a:r>
              <a:rPr lang="en-US" sz="1200" dirty="0"/>
              <a:t> (</a:t>
            </a:r>
            <a:r>
              <a:rPr lang="en-US" sz="1200" dirty="0" err="1"/>
              <a:t>Tecipul</a:t>
            </a:r>
            <a:r>
              <a:rPr lang="en-US" sz="1200" dirty="0"/>
              <a:t>) </a:t>
            </a:r>
            <a:r>
              <a:rPr lang="en-US" sz="1200" dirty="0" err="1"/>
              <a:t>sparfloxacin</a:t>
            </a:r>
            <a:r>
              <a:rPr lang="en-US" sz="1200" dirty="0"/>
              <a:t> (</a:t>
            </a:r>
            <a:r>
              <a:rPr lang="en-US" sz="1200" dirty="0" err="1"/>
              <a:t>Zagam</a:t>
            </a:r>
            <a:r>
              <a:rPr lang="en-US" sz="1200" dirty="0"/>
              <a:t>) </a:t>
            </a:r>
            <a:r>
              <a:rPr lang="en-US" sz="1200" dirty="0" err="1"/>
              <a:t>spiperone</a:t>
            </a:r>
            <a:r>
              <a:rPr lang="en-US" sz="1200" dirty="0"/>
              <a:t> (</a:t>
            </a:r>
            <a:r>
              <a:rPr lang="en-US" sz="1200" dirty="0" err="1"/>
              <a:t>Spiroperidol</a:t>
            </a:r>
            <a:r>
              <a:rPr lang="en-US" sz="1200" dirty="0"/>
              <a:t>) </a:t>
            </a:r>
            <a:r>
              <a:rPr lang="en-US" sz="1200" dirty="0" err="1"/>
              <a:t>sulforidazine</a:t>
            </a:r>
            <a:r>
              <a:rPr lang="en-US" sz="1200" dirty="0"/>
              <a:t> (</a:t>
            </a:r>
            <a:r>
              <a:rPr lang="en-US" sz="1200" dirty="0" err="1"/>
              <a:t>Imagotan</a:t>
            </a:r>
            <a:r>
              <a:rPr lang="en-US" sz="1200" dirty="0"/>
              <a:t>) </a:t>
            </a:r>
            <a:r>
              <a:rPr lang="en-US" sz="1200" dirty="0" err="1"/>
              <a:t>sulpiride</a:t>
            </a:r>
            <a:r>
              <a:rPr lang="en-US" sz="1200" dirty="0"/>
              <a:t> (</a:t>
            </a:r>
            <a:r>
              <a:rPr lang="en-US" sz="1200" dirty="0" err="1"/>
              <a:t>Sulpirid</a:t>
            </a:r>
            <a:r>
              <a:rPr lang="en-US" sz="1200" dirty="0"/>
              <a:t>) </a:t>
            </a:r>
            <a:r>
              <a:rPr lang="en-US" sz="1200" dirty="0" err="1"/>
              <a:t>sultopride</a:t>
            </a:r>
            <a:r>
              <a:rPr lang="en-US" sz="1200" dirty="0"/>
              <a:t> (</a:t>
            </a:r>
            <a:r>
              <a:rPr lang="en-US" sz="1200" dirty="0" err="1"/>
              <a:t>Barnetil</a:t>
            </a:r>
            <a:r>
              <a:rPr lang="en-US" sz="1200" dirty="0"/>
              <a:t>) </a:t>
            </a:r>
            <a:r>
              <a:rPr lang="en-US" sz="1200" dirty="0" err="1"/>
              <a:t>teniloxazine</a:t>
            </a:r>
            <a:r>
              <a:rPr lang="en-US" sz="1200" dirty="0"/>
              <a:t> (</a:t>
            </a:r>
            <a:r>
              <a:rPr lang="en-US" sz="1200" dirty="0" err="1"/>
              <a:t>Lucelan</a:t>
            </a:r>
            <a:r>
              <a:rPr lang="en-US" sz="1200" dirty="0"/>
              <a:t>) tetracycline (</a:t>
            </a:r>
            <a:r>
              <a:rPr lang="en-US" sz="1200" dirty="0" err="1"/>
              <a:t>Sumycin</a:t>
            </a:r>
            <a:r>
              <a:rPr lang="en-US" sz="1200" dirty="0"/>
              <a:t>) </a:t>
            </a:r>
            <a:r>
              <a:rPr lang="en-US" sz="1200" dirty="0" err="1"/>
              <a:t>thiopropazate</a:t>
            </a:r>
            <a:r>
              <a:rPr lang="en-US" sz="1200" dirty="0"/>
              <a:t> (</a:t>
            </a:r>
            <a:r>
              <a:rPr lang="en-US" sz="1200" dirty="0" err="1"/>
              <a:t>Artalan</a:t>
            </a:r>
            <a:r>
              <a:rPr lang="en-US" sz="1200" dirty="0"/>
              <a:t>) </a:t>
            </a:r>
            <a:r>
              <a:rPr lang="en-US" sz="1200" dirty="0" err="1"/>
              <a:t>thioproperazine</a:t>
            </a:r>
            <a:r>
              <a:rPr lang="en-US" sz="1200" dirty="0"/>
              <a:t> (</a:t>
            </a:r>
            <a:r>
              <a:rPr lang="en-US" sz="1200" dirty="0" err="1"/>
              <a:t>Majeptil</a:t>
            </a:r>
            <a:r>
              <a:rPr lang="en-US" sz="1200" dirty="0"/>
              <a:t>) </a:t>
            </a:r>
            <a:r>
              <a:rPr lang="en-US" sz="1200" dirty="0" err="1"/>
              <a:t>thioridazine</a:t>
            </a:r>
            <a:r>
              <a:rPr lang="en-US" sz="1200" dirty="0"/>
              <a:t> (</a:t>
            </a:r>
            <a:r>
              <a:rPr lang="en-US" sz="1200" dirty="0" err="1"/>
              <a:t>Mellaril</a:t>
            </a:r>
            <a:r>
              <a:rPr lang="en-US" sz="1200" dirty="0"/>
              <a:t>) </a:t>
            </a:r>
            <a:r>
              <a:rPr lang="en-US" sz="1200" dirty="0" err="1"/>
              <a:t>thiothixene</a:t>
            </a:r>
            <a:r>
              <a:rPr lang="en-US" sz="1200" dirty="0"/>
              <a:t> (</a:t>
            </a:r>
            <a:r>
              <a:rPr lang="en-US" sz="1200" dirty="0" err="1"/>
              <a:t>Navane</a:t>
            </a:r>
            <a:r>
              <a:rPr lang="en-US" sz="1200" dirty="0"/>
              <a:t>) </a:t>
            </a:r>
            <a:r>
              <a:rPr lang="en-US" sz="1200" dirty="0" err="1"/>
              <a:t>tiapride</a:t>
            </a:r>
            <a:r>
              <a:rPr lang="en-US" sz="1200" dirty="0"/>
              <a:t> (</a:t>
            </a:r>
            <a:r>
              <a:rPr lang="en-US" sz="1200" dirty="0" err="1"/>
              <a:t>Tiapridal</a:t>
            </a:r>
            <a:r>
              <a:rPr lang="en-US" sz="1200" dirty="0"/>
              <a:t>) </a:t>
            </a:r>
            <a:r>
              <a:rPr lang="en-US" sz="1200" dirty="0" err="1"/>
              <a:t>timiperone</a:t>
            </a:r>
            <a:r>
              <a:rPr lang="en-US" sz="1200" dirty="0"/>
              <a:t> (</a:t>
            </a:r>
            <a:r>
              <a:rPr lang="en-US" sz="1200" dirty="0" err="1"/>
              <a:t>Tolopelon</a:t>
            </a:r>
            <a:r>
              <a:rPr lang="en-US" sz="1200" dirty="0"/>
              <a:t>) tranylcypromine (</a:t>
            </a:r>
            <a:r>
              <a:rPr lang="en-US" sz="1200" dirty="0" err="1"/>
              <a:t>Parnate</a:t>
            </a:r>
            <a:r>
              <a:rPr lang="en-US" sz="1200" dirty="0"/>
              <a:t>) trazodone (</a:t>
            </a:r>
            <a:r>
              <a:rPr lang="en-US" sz="1200" dirty="0" err="1"/>
              <a:t>Desyrel</a:t>
            </a:r>
            <a:r>
              <a:rPr lang="en-US" sz="1200" dirty="0"/>
              <a:t>) </a:t>
            </a:r>
            <a:r>
              <a:rPr lang="en-US" sz="1200" dirty="0" err="1"/>
              <a:t>trifluoperazine</a:t>
            </a:r>
            <a:r>
              <a:rPr lang="en-US" sz="1200" dirty="0"/>
              <a:t> (</a:t>
            </a:r>
            <a:r>
              <a:rPr lang="en-US" sz="1200" dirty="0" err="1"/>
              <a:t>Stelazine</a:t>
            </a:r>
            <a:r>
              <a:rPr lang="en-US" sz="1200" dirty="0"/>
              <a:t>) </a:t>
            </a:r>
            <a:r>
              <a:rPr lang="en-US" sz="1200" dirty="0" err="1"/>
              <a:t>trifluperidol</a:t>
            </a:r>
            <a:r>
              <a:rPr lang="en-US" sz="1200" dirty="0"/>
              <a:t> </a:t>
            </a:r>
            <a:r>
              <a:rPr lang="en-US" sz="1200" dirty="0" err="1"/>
              <a:t>triflupromazine</a:t>
            </a:r>
            <a:r>
              <a:rPr lang="en-US" sz="1200" dirty="0"/>
              <a:t> (</a:t>
            </a:r>
            <a:r>
              <a:rPr lang="en-US" sz="1200" dirty="0" err="1"/>
              <a:t>Vesprin</a:t>
            </a:r>
            <a:r>
              <a:rPr lang="en-US" sz="1200" dirty="0"/>
              <a:t>) </a:t>
            </a:r>
            <a:r>
              <a:rPr lang="en-US" sz="1200" dirty="0" err="1"/>
              <a:t>trimethobenzamide</a:t>
            </a:r>
            <a:r>
              <a:rPr lang="en-US" sz="1200" dirty="0"/>
              <a:t> (</a:t>
            </a:r>
            <a:r>
              <a:rPr lang="en-US" sz="1200" dirty="0" err="1"/>
              <a:t>Tigan</a:t>
            </a:r>
            <a:r>
              <a:rPr lang="en-US" sz="1200" dirty="0"/>
              <a:t>) </a:t>
            </a:r>
            <a:r>
              <a:rPr lang="en-US" sz="1200" dirty="0" err="1"/>
              <a:t>trimipramine</a:t>
            </a:r>
            <a:r>
              <a:rPr lang="en-US" sz="1200" dirty="0"/>
              <a:t> (</a:t>
            </a:r>
            <a:r>
              <a:rPr lang="en-US" sz="1200" dirty="0" err="1"/>
              <a:t>Surmontil</a:t>
            </a:r>
            <a:r>
              <a:rPr lang="en-US" sz="1200" dirty="0"/>
              <a:t>) </a:t>
            </a:r>
            <a:r>
              <a:rPr lang="en-US" sz="1200" dirty="0" err="1"/>
              <a:t>trovafloxacin</a:t>
            </a:r>
            <a:r>
              <a:rPr lang="en-US" sz="1200" dirty="0"/>
              <a:t> (</a:t>
            </a:r>
            <a:r>
              <a:rPr lang="en-US" sz="1200" dirty="0" err="1"/>
              <a:t>Trovan</a:t>
            </a:r>
            <a:r>
              <a:rPr lang="en-US" sz="1200" dirty="0"/>
              <a:t>) verapamil (</a:t>
            </a:r>
            <a:r>
              <a:rPr lang="en-US" sz="1200" dirty="0" err="1"/>
              <a:t>Isoptin</a:t>
            </a:r>
            <a:r>
              <a:rPr lang="en-US" sz="1200" dirty="0"/>
              <a:t>, </a:t>
            </a:r>
            <a:r>
              <a:rPr lang="en-US" sz="1200" dirty="0" err="1"/>
              <a:t>Calan</a:t>
            </a:r>
            <a:r>
              <a:rPr lang="en-US" sz="1200" dirty="0"/>
              <a:t>) </a:t>
            </a:r>
            <a:r>
              <a:rPr lang="en-US" sz="1200" dirty="0" err="1"/>
              <a:t>vilazodone</a:t>
            </a:r>
            <a:r>
              <a:rPr lang="en-US" sz="1200" dirty="0"/>
              <a:t> (</a:t>
            </a:r>
            <a:r>
              <a:rPr lang="en-US" sz="1200" dirty="0" err="1"/>
              <a:t>Vibryd</a:t>
            </a:r>
            <a:r>
              <a:rPr lang="en-US" sz="1200" dirty="0"/>
              <a:t>) </a:t>
            </a:r>
            <a:r>
              <a:rPr lang="en-US" sz="1200" dirty="0" err="1"/>
              <a:t>viloxazine</a:t>
            </a:r>
            <a:r>
              <a:rPr lang="en-US" sz="1200" dirty="0"/>
              <a:t> (</a:t>
            </a:r>
            <a:r>
              <a:rPr lang="en-US" sz="1200" dirty="0" err="1"/>
              <a:t>Vivalan</a:t>
            </a:r>
            <a:r>
              <a:rPr lang="en-US" sz="1200" dirty="0"/>
              <a:t>) venlafaxine (Effexor) </a:t>
            </a:r>
            <a:r>
              <a:rPr lang="en-US" sz="1200" dirty="0" err="1"/>
              <a:t>veralipride</a:t>
            </a:r>
            <a:r>
              <a:rPr lang="en-US" sz="1200" dirty="0"/>
              <a:t> (</a:t>
            </a:r>
            <a:r>
              <a:rPr lang="en-US" sz="1200" dirty="0" err="1"/>
              <a:t>Agreal</a:t>
            </a:r>
            <a:r>
              <a:rPr lang="en-US" sz="1200" dirty="0"/>
              <a:t>) </a:t>
            </a:r>
            <a:r>
              <a:rPr lang="en-US" sz="1200" dirty="0" err="1"/>
              <a:t>vortioxetine</a:t>
            </a:r>
            <a:r>
              <a:rPr lang="en-US" sz="1200" dirty="0"/>
              <a:t> (</a:t>
            </a:r>
            <a:r>
              <a:rPr lang="en-US" sz="1200" dirty="0" err="1"/>
              <a:t>Trintellix</a:t>
            </a:r>
            <a:r>
              <a:rPr lang="en-US" sz="1200" dirty="0"/>
              <a:t>) ziprasidone (Geodon) </a:t>
            </a:r>
            <a:r>
              <a:rPr lang="en-US" sz="1200" dirty="0" err="1"/>
              <a:t>zotepine</a:t>
            </a:r>
            <a:r>
              <a:rPr lang="en-US" sz="1200" dirty="0"/>
              <a:t> (</a:t>
            </a:r>
            <a:r>
              <a:rPr lang="en-US" sz="1200" dirty="0" err="1"/>
              <a:t>Nipolept</a:t>
            </a:r>
            <a:r>
              <a:rPr lang="en-US" sz="1200" dirty="0"/>
              <a:t>) </a:t>
            </a:r>
            <a:r>
              <a:rPr lang="en-US" sz="1200" dirty="0" err="1"/>
              <a:t>zuclopenthixol</a:t>
            </a:r>
            <a:r>
              <a:rPr lang="en-US" sz="1200" dirty="0"/>
              <a:t> (</a:t>
            </a:r>
            <a:r>
              <a:rPr lang="en-US" sz="1200" dirty="0" err="1"/>
              <a:t>Clopixol</a:t>
            </a:r>
            <a:r>
              <a:rPr lang="en-US" sz="1200" dirty="0"/>
              <a: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35608" cy="6858000"/>
          </a:xfrm>
          <a:prstGeom prst="rect">
            <a:avLst/>
          </a:prstGeom>
        </p:spPr>
      </p:pic>
    </p:spTree>
    <p:extLst>
      <p:ext uri="{BB962C8B-B14F-4D97-AF65-F5344CB8AC3E}">
        <p14:creationId xmlns:p14="http://schemas.microsoft.com/office/powerpoint/2010/main" val="2637170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48545" y="1662545"/>
            <a:ext cx="5336771" cy="646331"/>
          </a:xfrm>
          <a:prstGeom prst="rect">
            <a:avLst/>
          </a:prstGeom>
          <a:noFill/>
        </p:spPr>
        <p:txBody>
          <a:bodyPr wrap="square" rtlCol="0">
            <a:spAutoFit/>
          </a:bodyPr>
          <a:lstStyle/>
          <a:p>
            <a:r>
              <a:rPr lang="en-US" dirty="0" smtClean="0"/>
              <a:t>BINDS – Benzo induced neurological dysfunction or damage</a:t>
            </a:r>
            <a:endParaRPr lang="en-US" dirty="0"/>
          </a:p>
        </p:txBody>
      </p:sp>
    </p:spTree>
    <p:extLst>
      <p:ext uri="{BB962C8B-B14F-4D97-AF65-F5344CB8AC3E}">
        <p14:creationId xmlns:p14="http://schemas.microsoft.com/office/powerpoint/2010/main" val="443228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fG6yHAQ5U"/>
          <p:cNvPicPr>
            <a:picLocks noRot="1" noChangeAspect="1"/>
          </p:cNvPicPr>
          <p:nvPr>
            <a:videoFile r:link="rId1"/>
          </p:nvPr>
        </p:nvPicPr>
        <p:blipFill>
          <a:blip r:embed="rId3"/>
          <a:stretch>
            <a:fillRect/>
          </a:stretch>
        </p:blipFill>
        <p:spPr>
          <a:xfrm>
            <a:off x="1797539" y="1055077"/>
            <a:ext cx="9708661" cy="5461121"/>
          </a:xfrm>
          <a:prstGeom prst="rect">
            <a:avLst/>
          </a:prstGeom>
        </p:spPr>
      </p:pic>
    </p:spTree>
    <p:extLst>
      <p:ext uri="{BB962C8B-B14F-4D97-AF65-F5344CB8AC3E}">
        <p14:creationId xmlns:p14="http://schemas.microsoft.com/office/powerpoint/2010/main" val="180456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92669" y="2250831"/>
            <a:ext cx="7411916" cy="3139321"/>
          </a:xfrm>
          <a:prstGeom prst="rect">
            <a:avLst/>
          </a:prstGeom>
          <a:noFill/>
        </p:spPr>
        <p:txBody>
          <a:bodyPr wrap="square" rtlCol="0">
            <a:spAutoFit/>
          </a:bodyPr>
          <a:lstStyle/>
          <a:p>
            <a:r>
              <a:rPr lang="en-US" dirty="0" smtClean="0"/>
              <a:t>BINDS will last as long as the adaptation takes for the brain to heal.  There is very little known and no research currently on this condition.  The term in new, this condition is barely recognized and can be permanent in rare cases.  Current knowledge of this condition is primarily driven by individuals who have experience this condition and overcome it as well as those currently suffering from this condition.</a:t>
            </a:r>
          </a:p>
          <a:p>
            <a:endParaRPr lang="en-US" dirty="0"/>
          </a:p>
          <a:p>
            <a:endParaRPr lang="en-US" dirty="0" smtClean="0"/>
          </a:p>
          <a:p>
            <a:r>
              <a:rPr lang="en-US" dirty="0" smtClean="0"/>
              <a:t>New black box warning since 2020 on benzodiazepines because of protracted benzo withdrawal syndrome.</a:t>
            </a:r>
            <a:endParaRPr lang="en-US" dirty="0"/>
          </a:p>
        </p:txBody>
      </p:sp>
    </p:spTree>
    <p:extLst>
      <p:ext uri="{BB962C8B-B14F-4D97-AF65-F5344CB8AC3E}">
        <p14:creationId xmlns:p14="http://schemas.microsoft.com/office/powerpoint/2010/main" val="11476797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75085" y="1134208"/>
            <a:ext cx="4132384" cy="369332"/>
          </a:xfrm>
          <a:prstGeom prst="rect">
            <a:avLst/>
          </a:prstGeom>
          <a:noFill/>
        </p:spPr>
        <p:txBody>
          <a:bodyPr wrap="square" rtlCol="0">
            <a:spAutoFit/>
          </a:bodyPr>
          <a:lstStyle/>
          <a:p>
            <a:r>
              <a:rPr lang="en-US" dirty="0" smtClean="0"/>
              <a:t>Minute 50 - 51</a:t>
            </a:r>
            <a:endParaRPr lang="en-US" dirty="0"/>
          </a:p>
        </p:txBody>
      </p:sp>
      <p:pic>
        <p:nvPicPr>
          <p:cNvPr id="3" name="BJ4F_ZF3u9M"/>
          <p:cNvPicPr>
            <a:picLocks noRot="1" noChangeAspect="1"/>
          </p:cNvPicPr>
          <p:nvPr>
            <a:videoFile r:link="rId1"/>
          </p:nvPr>
        </p:nvPicPr>
        <p:blipFill>
          <a:blip r:embed="rId3"/>
          <a:stretch>
            <a:fillRect/>
          </a:stretch>
        </p:blipFill>
        <p:spPr>
          <a:xfrm>
            <a:off x="2875085" y="1644162"/>
            <a:ext cx="7444155" cy="4519246"/>
          </a:xfrm>
          <a:prstGeom prst="rect">
            <a:avLst/>
          </a:prstGeom>
        </p:spPr>
      </p:pic>
    </p:spTree>
    <p:extLst>
      <p:ext uri="{BB962C8B-B14F-4D97-AF65-F5344CB8AC3E}">
        <p14:creationId xmlns:p14="http://schemas.microsoft.com/office/powerpoint/2010/main" val="22200581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terms to know:</a:t>
            </a:r>
            <a:endParaRPr lang="en-US" dirty="0"/>
          </a:p>
        </p:txBody>
      </p:sp>
      <p:sp>
        <p:nvSpPr>
          <p:cNvPr id="4" name="TextBox 3"/>
          <p:cNvSpPr txBox="1"/>
          <p:nvPr/>
        </p:nvSpPr>
        <p:spPr>
          <a:xfrm>
            <a:off x="1485900" y="2171700"/>
            <a:ext cx="9724292" cy="2862322"/>
          </a:xfrm>
          <a:prstGeom prst="rect">
            <a:avLst/>
          </a:prstGeom>
          <a:noFill/>
        </p:spPr>
        <p:txBody>
          <a:bodyPr wrap="square" rtlCol="0">
            <a:spAutoFit/>
          </a:bodyPr>
          <a:lstStyle/>
          <a:p>
            <a:r>
              <a:rPr lang="en-US" dirty="0" smtClean="0"/>
              <a:t>Waves – a worsening in symptoms.  Can be due to both known or unknown conditions and can happen months to years after the medication is out of your system.</a:t>
            </a:r>
          </a:p>
          <a:p>
            <a:endParaRPr lang="en-US" dirty="0"/>
          </a:p>
          <a:p>
            <a:r>
              <a:rPr lang="en-US" dirty="0" smtClean="0"/>
              <a:t>Windows – periods when symptoms are lessened or improved.  It is not linear.</a:t>
            </a:r>
          </a:p>
          <a:p>
            <a:endParaRPr lang="en-US" dirty="0"/>
          </a:p>
          <a:p>
            <a:r>
              <a:rPr lang="en-US" dirty="0" smtClean="0"/>
              <a:t>Kindling – refers to the worsening of withdrawal symptoms that can occur when someone repeatedly stops and restarts the use of a particular psychoactive substance such as benzodiazepines</a:t>
            </a:r>
          </a:p>
          <a:p>
            <a:endParaRPr lang="en-US" dirty="0"/>
          </a:p>
          <a:p>
            <a:endParaRPr lang="en-US" dirty="0"/>
          </a:p>
        </p:txBody>
      </p:sp>
    </p:spTree>
    <p:extLst>
      <p:ext uri="{BB962C8B-B14F-4D97-AF65-F5344CB8AC3E}">
        <p14:creationId xmlns:p14="http://schemas.microsoft.com/office/powerpoint/2010/main" val="1396794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99238" y="1310054"/>
            <a:ext cx="8203224" cy="2585323"/>
          </a:xfrm>
          <a:prstGeom prst="rect">
            <a:avLst/>
          </a:prstGeom>
          <a:noFill/>
        </p:spPr>
        <p:txBody>
          <a:bodyPr wrap="square" rtlCol="0">
            <a:spAutoFit/>
          </a:bodyPr>
          <a:lstStyle/>
          <a:p>
            <a:r>
              <a:rPr lang="en-US" dirty="0" smtClean="0"/>
              <a:t>Celebrities that have suffered akathisia from benzodiazepines</a:t>
            </a:r>
          </a:p>
          <a:p>
            <a:pPr marL="285750" indent="-285750">
              <a:buFont typeface="Wingdings" panose="05000000000000000000" pitchFamily="2" charset="2"/>
              <a:buChar char="§"/>
            </a:pPr>
            <a:r>
              <a:rPr lang="en-US" dirty="0" smtClean="0"/>
              <a:t>Stevie Nicks</a:t>
            </a:r>
          </a:p>
          <a:p>
            <a:pPr marL="285750" indent="-285750">
              <a:buFont typeface="Wingdings" panose="05000000000000000000" pitchFamily="2" charset="2"/>
              <a:buChar char="§"/>
            </a:pPr>
            <a:r>
              <a:rPr lang="en-US" dirty="0" smtClean="0"/>
              <a:t>Chris Cornell - deceased</a:t>
            </a:r>
          </a:p>
          <a:p>
            <a:pPr marL="285750" indent="-285750">
              <a:buFont typeface="Wingdings" panose="05000000000000000000" pitchFamily="2" charset="2"/>
              <a:buChar char="§"/>
            </a:pPr>
            <a:r>
              <a:rPr lang="en-US" dirty="0" smtClean="0"/>
              <a:t>Dr. Jordan Peterson, PhD</a:t>
            </a:r>
          </a:p>
          <a:p>
            <a:pPr marL="285750" indent="-285750">
              <a:buFont typeface="Wingdings" panose="05000000000000000000" pitchFamily="2" charset="2"/>
              <a:buChar char="§"/>
            </a:pPr>
            <a:r>
              <a:rPr lang="en-US" dirty="0" smtClean="0"/>
              <a:t>Christy Huff, MD director of the Benzo Coalition – deceased by suicide 2024</a:t>
            </a:r>
          </a:p>
          <a:p>
            <a:pPr marL="285750" indent="-285750">
              <a:buFont typeface="Wingdings" panose="05000000000000000000" pitchFamily="2" charset="2"/>
              <a:buChar char="§"/>
            </a:pPr>
            <a:r>
              <a:rPr lang="en-US" dirty="0" smtClean="0"/>
              <a:t>Naomi Judd (suspected akathisia)</a:t>
            </a:r>
          </a:p>
          <a:p>
            <a:pPr marL="285750" indent="-285750">
              <a:buFont typeface="Wingdings" panose="05000000000000000000" pitchFamily="2" charset="2"/>
              <a:buChar char="§"/>
            </a:pPr>
            <a:endParaRPr lang="en-US" dirty="0"/>
          </a:p>
          <a:p>
            <a:endParaRPr lang="en-US" dirty="0"/>
          </a:p>
        </p:txBody>
      </p:sp>
    </p:spTree>
    <p:extLst>
      <p:ext uri="{BB962C8B-B14F-4D97-AF65-F5344CB8AC3E}">
        <p14:creationId xmlns:p14="http://schemas.microsoft.com/office/powerpoint/2010/main" val="33928567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53054" y="518747"/>
            <a:ext cx="8431822" cy="5386090"/>
          </a:xfrm>
          <a:prstGeom prst="rect">
            <a:avLst/>
          </a:prstGeom>
          <a:noFill/>
        </p:spPr>
        <p:txBody>
          <a:bodyPr wrap="square" rtlCol="0">
            <a:spAutoFit/>
          </a:bodyPr>
          <a:lstStyle/>
          <a:p>
            <a:r>
              <a:rPr lang="en-US" dirty="0" smtClean="0"/>
              <a:t>Sources and Resources:</a:t>
            </a:r>
          </a:p>
          <a:p>
            <a:endParaRPr lang="en-US" dirty="0"/>
          </a:p>
          <a:p>
            <a:r>
              <a:rPr lang="en-US" sz="1400" dirty="0" smtClean="0"/>
              <a:t>Benzodiazepine Coalition Information - </a:t>
            </a:r>
            <a:r>
              <a:rPr lang="en-US" sz="1400" dirty="0" smtClean="0">
                <a:hlinkClick r:id="rId2"/>
              </a:rPr>
              <a:t>https://www.benzoinfo.com/</a:t>
            </a:r>
            <a:endParaRPr lang="en-US" sz="1400" dirty="0" smtClean="0"/>
          </a:p>
          <a:p>
            <a:endParaRPr lang="en-US" sz="1400" dirty="0"/>
          </a:p>
          <a:p>
            <a:r>
              <a:rPr lang="en-US" sz="1400" dirty="0" smtClean="0"/>
              <a:t>Dr. Josef Witt-</a:t>
            </a:r>
            <a:r>
              <a:rPr lang="en-US" sz="1400" dirty="0" err="1" smtClean="0"/>
              <a:t>Doerring</a:t>
            </a:r>
            <a:r>
              <a:rPr lang="en-US" sz="1400" dirty="0" smtClean="0"/>
              <a:t>, MD – Founder and CEO of the Taper Clinic  </a:t>
            </a:r>
            <a:r>
              <a:rPr lang="en-US" sz="1400" dirty="0" smtClean="0">
                <a:hlinkClick r:id="rId3"/>
              </a:rPr>
              <a:t>https://taperclinic.com/dr-josef-witt-doerring/</a:t>
            </a:r>
            <a:endParaRPr lang="en-US" sz="1400" dirty="0" smtClean="0"/>
          </a:p>
          <a:p>
            <a:r>
              <a:rPr lang="en-US" sz="1400" dirty="0" smtClean="0">
                <a:hlinkClick r:id="rId4"/>
              </a:rPr>
              <a:t>https://www.youtube.com/@taperclinic</a:t>
            </a:r>
            <a:endParaRPr lang="en-US" sz="1400" dirty="0" smtClean="0"/>
          </a:p>
          <a:p>
            <a:endParaRPr lang="en-US" sz="1400" dirty="0"/>
          </a:p>
          <a:p>
            <a:r>
              <a:rPr lang="en-US" sz="1400" dirty="0" smtClean="0"/>
              <a:t>Akathisia Alliance - </a:t>
            </a:r>
            <a:r>
              <a:rPr lang="en-US" sz="1400" dirty="0" smtClean="0">
                <a:hlinkClick r:id="rId5"/>
              </a:rPr>
              <a:t>https://akathisiaalliance.org/</a:t>
            </a:r>
            <a:endParaRPr lang="en-US" sz="1400" dirty="0" smtClean="0"/>
          </a:p>
          <a:p>
            <a:endParaRPr lang="en-US" sz="1400" dirty="0"/>
          </a:p>
          <a:p>
            <a:r>
              <a:rPr lang="en-US" sz="1400" dirty="0" smtClean="0"/>
              <a:t>Mad in America -  </a:t>
            </a:r>
            <a:r>
              <a:rPr lang="en-US" sz="1400" dirty="0" smtClean="0">
                <a:hlinkClick r:id="rId6"/>
              </a:rPr>
              <a:t>https://www.madinamerica.com/</a:t>
            </a:r>
            <a:endParaRPr lang="en-US" sz="1400" dirty="0" smtClean="0"/>
          </a:p>
          <a:p>
            <a:endParaRPr lang="en-US" sz="1400" dirty="0"/>
          </a:p>
          <a:p>
            <a:r>
              <a:rPr lang="en-US" sz="1400" dirty="0" smtClean="0"/>
              <a:t>Medicating Normal - </a:t>
            </a:r>
            <a:r>
              <a:rPr lang="en-US" sz="1400" dirty="0" smtClean="0">
                <a:hlinkClick r:id="rId7"/>
              </a:rPr>
              <a:t>https://www.youtube.com/@MedicatingNormal</a:t>
            </a:r>
            <a:endParaRPr lang="en-US" sz="1400" dirty="0" smtClean="0"/>
          </a:p>
          <a:p>
            <a:endParaRPr lang="en-US" sz="1400" dirty="0"/>
          </a:p>
          <a:p>
            <a:r>
              <a:rPr lang="en-US" sz="1400" dirty="0" smtClean="0"/>
              <a:t>Dr. Jennifer Leigh - </a:t>
            </a:r>
            <a:r>
              <a:rPr lang="en-US" sz="1400" dirty="0" smtClean="0">
                <a:hlinkClick r:id="rId8"/>
              </a:rPr>
              <a:t>https://www.youtube.com/@benzowithdrawalhelp</a:t>
            </a:r>
            <a:endParaRPr lang="en-US" sz="1400" dirty="0" smtClean="0"/>
          </a:p>
          <a:p>
            <a:endParaRPr lang="en-US" sz="1400" dirty="0" smtClean="0"/>
          </a:p>
          <a:p>
            <a:r>
              <a:rPr lang="en-US" sz="1400" dirty="0" smtClean="0"/>
              <a:t>Angie Peacock - </a:t>
            </a:r>
            <a:r>
              <a:rPr lang="en-US" sz="1400" dirty="0" smtClean="0">
                <a:hlinkClick r:id="rId9"/>
              </a:rPr>
              <a:t>https://www.angiepeacock.com/</a:t>
            </a:r>
            <a:endParaRPr lang="en-US" sz="1400" dirty="0" smtClean="0"/>
          </a:p>
          <a:p>
            <a:endParaRPr lang="en-US" sz="1400" dirty="0"/>
          </a:p>
          <a:p>
            <a:r>
              <a:rPr lang="en-US" sz="1400" dirty="0" smtClean="0"/>
              <a:t>The </a:t>
            </a:r>
            <a:r>
              <a:rPr lang="en-US" sz="1400" dirty="0" err="1" smtClean="0"/>
              <a:t>Maudsley</a:t>
            </a:r>
            <a:r>
              <a:rPr lang="en-US" sz="1400" dirty="0" smtClean="0"/>
              <a:t> </a:t>
            </a:r>
            <a:r>
              <a:rPr lang="en-US" sz="1400" dirty="0" err="1" smtClean="0"/>
              <a:t>Deprescribing</a:t>
            </a:r>
            <a:r>
              <a:rPr lang="en-US" sz="1400" dirty="0" smtClean="0"/>
              <a:t> Guidelines - </a:t>
            </a:r>
            <a:r>
              <a:rPr lang="en-US" sz="1400" dirty="0" smtClean="0">
                <a:hlinkClick r:id="rId10"/>
              </a:rPr>
              <a:t>https://www.maudsley-prescribing-guidelines.co.uk</a:t>
            </a:r>
            <a:r>
              <a:rPr lang="en-US" sz="1400" dirty="0" smtClean="0">
                <a:hlinkClick r:id="rId10"/>
              </a:rPr>
              <a:t>/</a:t>
            </a:r>
            <a:endParaRPr lang="en-US" sz="1400" dirty="0" smtClean="0"/>
          </a:p>
          <a:p>
            <a:endParaRPr lang="en-US" sz="1400" dirty="0"/>
          </a:p>
          <a:p>
            <a:r>
              <a:rPr lang="en-US" sz="1400" dirty="0" smtClean="0"/>
              <a:t>Ashton Manual by the late Dr. Heather Ashton, pioneer of benzo withdrawal  </a:t>
            </a:r>
            <a:r>
              <a:rPr lang="en-US" sz="1400" dirty="0" smtClean="0">
                <a:hlinkClick r:id="rId11"/>
              </a:rPr>
              <a:t>https://www.benzoinfo.com/ashtonmanual/</a:t>
            </a:r>
            <a:endParaRPr lang="en-US" sz="1400" dirty="0" smtClean="0"/>
          </a:p>
          <a:p>
            <a:endParaRPr lang="en-US" sz="1400" dirty="0"/>
          </a:p>
          <a:p>
            <a:r>
              <a:rPr lang="en-US" sz="1400" dirty="0" smtClean="0"/>
              <a:t>Numerous online support groups on social media</a:t>
            </a:r>
            <a:endParaRPr lang="en-US" sz="1400" dirty="0"/>
          </a:p>
        </p:txBody>
      </p:sp>
    </p:spTree>
    <p:extLst>
      <p:ext uri="{BB962C8B-B14F-4D97-AF65-F5344CB8AC3E}">
        <p14:creationId xmlns:p14="http://schemas.microsoft.com/office/powerpoint/2010/main" val="22594889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30361" y="3094893"/>
            <a:ext cx="4148374" cy="369332"/>
          </a:xfrm>
          <a:prstGeom prst="rect">
            <a:avLst/>
          </a:prstGeom>
          <a:noFill/>
        </p:spPr>
        <p:txBody>
          <a:bodyPr wrap="square" rtlCol="0">
            <a:spAutoFit/>
          </a:bodyPr>
          <a:lstStyle/>
          <a:p>
            <a:r>
              <a:rPr lang="en-US" dirty="0" smtClean="0"/>
              <a:t>Questions</a:t>
            </a:r>
            <a:endParaRPr lang="en-US" dirty="0"/>
          </a:p>
        </p:txBody>
      </p:sp>
    </p:spTree>
    <p:extLst>
      <p:ext uri="{BB962C8B-B14F-4D97-AF65-F5344CB8AC3E}">
        <p14:creationId xmlns:p14="http://schemas.microsoft.com/office/powerpoint/2010/main" val="2533376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Akathisia?</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 medication induced condition that is life threatening</a:t>
            </a:r>
            <a:endParaRPr lang="en-US" dirty="0"/>
          </a:p>
          <a:p>
            <a:r>
              <a:rPr lang="en-US" dirty="0" smtClean="0"/>
              <a:t>Our definitions are wholly ineffective to what is actually happening in clients with akathisia, specifically in this context of benzodiazepine withdrawals.</a:t>
            </a:r>
          </a:p>
          <a:p>
            <a:r>
              <a:rPr lang="en-US" dirty="0" smtClean="0"/>
              <a:t>Current </a:t>
            </a:r>
            <a:r>
              <a:rPr lang="en-US" dirty="0"/>
              <a:t>mainstream definition:  A sensation of restlessness characterized by an inability to sit still or remain motionless, often as a side effect of psychiatric </a:t>
            </a:r>
            <a:r>
              <a:rPr lang="en-US" dirty="0" smtClean="0"/>
              <a:t>medications.</a:t>
            </a:r>
          </a:p>
          <a:p>
            <a:r>
              <a:rPr lang="en-US" dirty="0" smtClean="0"/>
              <a:t>A more useful definition:  “a neuropsychiatric condition characterized by severe agitation, restlessness and a sense of severe terror.”</a:t>
            </a:r>
          </a:p>
          <a:p>
            <a:pPr lvl="1"/>
            <a:r>
              <a:rPr lang="en-US" dirty="0" smtClean="0"/>
              <a:t>“Patients report a very distressing subjective feeling of restlessness and dysphoria; they are often fidgeting, rocking, pacing, crying, begging and often have an inability to sit or standstill although sometimes the manifestations are only subjective, sometimes referring to inner akathisia.”</a:t>
            </a:r>
            <a:endParaRPr lang="en-US" dirty="0"/>
          </a:p>
        </p:txBody>
      </p:sp>
    </p:spTree>
    <p:extLst>
      <p:ext uri="{BB962C8B-B14F-4D97-AF65-F5344CB8AC3E}">
        <p14:creationId xmlns:p14="http://schemas.microsoft.com/office/powerpoint/2010/main" val="8579463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ZHSLa03o"/>
          <p:cNvPicPr>
            <a:picLocks noRot="1" noChangeAspect="1"/>
          </p:cNvPicPr>
          <p:nvPr>
            <a:videoFile r:link="rId1"/>
          </p:nvPr>
        </p:nvPicPr>
        <p:blipFill>
          <a:blip r:embed="rId3"/>
          <a:stretch>
            <a:fillRect/>
          </a:stretch>
        </p:blipFill>
        <p:spPr>
          <a:xfrm>
            <a:off x="2069335" y="1046285"/>
            <a:ext cx="9505115" cy="5205046"/>
          </a:xfrm>
          <a:prstGeom prst="rect">
            <a:avLst/>
          </a:prstGeom>
        </p:spPr>
      </p:pic>
    </p:spTree>
    <p:extLst>
      <p:ext uri="{BB962C8B-B14F-4D97-AF65-F5344CB8AC3E}">
        <p14:creationId xmlns:p14="http://schemas.microsoft.com/office/powerpoint/2010/main" val="4152545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Misdiagnosis</a:t>
            </a:r>
            <a:endParaRPr lang="en-US" dirty="0"/>
          </a:p>
        </p:txBody>
      </p:sp>
      <p:sp>
        <p:nvSpPr>
          <p:cNvPr id="3" name="Content Placeholder 2"/>
          <p:cNvSpPr>
            <a:spLocks noGrp="1"/>
          </p:cNvSpPr>
          <p:nvPr>
            <p:ph idx="1"/>
          </p:nvPr>
        </p:nvSpPr>
        <p:spPr/>
        <p:txBody>
          <a:bodyPr/>
          <a:lstStyle/>
          <a:p>
            <a:r>
              <a:rPr lang="en-US" dirty="0" smtClean="0"/>
              <a:t>“Often misdiagnosed as a manic state, anxiety disorder, panic disorder, personality disorder, ADHD, drug seeking behavior, restless leg disorder, neurological disorder and factitious disorder.”</a:t>
            </a:r>
          </a:p>
          <a:p>
            <a:r>
              <a:rPr lang="en-US" dirty="0" smtClean="0"/>
              <a:t>It has been associated with high rates of suicide due to the extreme distress it causes.</a:t>
            </a:r>
            <a:endParaRPr lang="en-US" dirty="0"/>
          </a:p>
        </p:txBody>
      </p:sp>
    </p:spTree>
    <p:extLst>
      <p:ext uri="{BB962C8B-B14F-4D97-AF65-F5344CB8AC3E}">
        <p14:creationId xmlns:p14="http://schemas.microsoft.com/office/powerpoint/2010/main" val="3939463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1395" y="145474"/>
            <a:ext cx="8915399" cy="1816330"/>
          </a:xfrm>
        </p:spPr>
        <p:txBody>
          <a:bodyPr>
            <a:normAutofit/>
          </a:bodyPr>
          <a:lstStyle/>
          <a:p>
            <a:r>
              <a:rPr lang="en-US" dirty="0" smtClean="0"/>
              <a:t>What it looks like- trigger warning</a:t>
            </a:r>
            <a:endParaRPr lang="en-US" dirty="0"/>
          </a:p>
        </p:txBody>
      </p:sp>
      <p:sp>
        <p:nvSpPr>
          <p:cNvPr id="3" name="Subtitle 2"/>
          <p:cNvSpPr>
            <a:spLocks noGrp="1"/>
          </p:cNvSpPr>
          <p:nvPr>
            <p:ph type="subTitle" idx="1"/>
          </p:nvPr>
        </p:nvSpPr>
        <p:spPr>
          <a:xfrm>
            <a:off x="2589213" y="4893758"/>
            <a:ext cx="8915399" cy="2670824"/>
          </a:xfrm>
        </p:spPr>
        <p:txBody>
          <a:bodyPr/>
          <a:lstStyle/>
          <a:p>
            <a:endParaRPr lang="en-US" dirty="0" smtClean="0"/>
          </a:p>
          <a:p>
            <a:endParaRPr lang="en-US" dirty="0"/>
          </a:p>
          <a:p>
            <a:endParaRPr lang="en-US" dirty="0"/>
          </a:p>
        </p:txBody>
      </p:sp>
      <p:pic>
        <p:nvPicPr>
          <p:cNvPr id="4" name="jZvYdFrj44Y"/>
          <p:cNvPicPr>
            <a:picLocks noRot="1" noChangeAspect="1"/>
          </p:cNvPicPr>
          <p:nvPr>
            <a:videoFile r:link="rId1"/>
          </p:nvPr>
        </p:nvPicPr>
        <p:blipFill>
          <a:blip r:embed="rId3"/>
          <a:stretch>
            <a:fillRect/>
          </a:stretch>
        </p:blipFill>
        <p:spPr>
          <a:xfrm>
            <a:off x="2962066" y="2136532"/>
            <a:ext cx="7905226" cy="4446690"/>
          </a:xfrm>
          <a:prstGeom prst="rect">
            <a:avLst/>
          </a:prstGeom>
        </p:spPr>
      </p:pic>
    </p:spTree>
    <p:extLst>
      <p:ext uri="{BB962C8B-B14F-4D97-AF65-F5344CB8AC3E}">
        <p14:creationId xmlns:p14="http://schemas.microsoft.com/office/powerpoint/2010/main" val="3941533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218833" cy="1280890"/>
          </a:xfrm>
        </p:spPr>
        <p:txBody>
          <a:bodyPr/>
          <a:lstStyle/>
          <a:p>
            <a:r>
              <a:rPr lang="en-US" dirty="0" smtClean="0"/>
              <a:t>What it looks like – </a:t>
            </a:r>
            <a:r>
              <a:rPr lang="en-US" sz="2000" dirty="0" smtClean="0"/>
              <a:t>continued</a:t>
            </a:r>
            <a:endParaRPr lang="en-US" sz="2000" dirty="0"/>
          </a:p>
        </p:txBody>
      </p:sp>
      <p:pic>
        <p:nvPicPr>
          <p:cNvPr id="4" name="byFP0lZSdR4"/>
          <p:cNvPicPr>
            <a:picLocks noGrp="1" noRot="1" noChangeAspect="1"/>
          </p:cNvPicPr>
          <p:nvPr>
            <p:ph idx="1"/>
            <a:videoFile r:link="rId1"/>
          </p:nvPr>
        </p:nvPicPr>
        <p:blipFill>
          <a:blip r:embed="rId3"/>
          <a:stretch>
            <a:fillRect/>
          </a:stretch>
        </p:blipFill>
        <p:spPr>
          <a:xfrm>
            <a:off x="2641885" y="1905000"/>
            <a:ext cx="8169873" cy="4595553"/>
          </a:xfrm>
          <a:prstGeom prst="rect">
            <a:avLst/>
          </a:prstGeom>
        </p:spPr>
      </p:pic>
    </p:spTree>
    <p:extLst>
      <p:ext uri="{BB962C8B-B14F-4D97-AF65-F5344CB8AC3E}">
        <p14:creationId xmlns:p14="http://schemas.microsoft.com/office/powerpoint/2010/main" val="2884955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9949" y="1512916"/>
            <a:ext cx="7148946" cy="3416320"/>
          </a:xfrm>
          <a:prstGeom prst="rect">
            <a:avLst/>
          </a:prstGeom>
          <a:noFill/>
        </p:spPr>
        <p:txBody>
          <a:bodyPr wrap="square" rtlCol="0">
            <a:spAutoFit/>
          </a:bodyPr>
          <a:lstStyle/>
          <a:p>
            <a:r>
              <a:rPr lang="en-US" dirty="0" smtClean="0"/>
              <a:t>This condition is often a case of complete mismanagement of withdrawal.  Due to the lack of understanding of this condition in healthcare, many patients are misdiagnosed, gas lit about their condition, denied the condition exists, poly drugged often leading to outrage and despair among patients and worsening conditions.  </a:t>
            </a:r>
          </a:p>
          <a:p>
            <a:endParaRPr lang="en-US" dirty="0" smtClean="0"/>
          </a:p>
          <a:p>
            <a:r>
              <a:rPr lang="en-US" dirty="0" smtClean="0"/>
              <a:t>This condition is caused by withdrawal, tapering too quickly, starting or dose changing.</a:t>
            </a:r>
          </a:p>
          <a:p>
            <a:endParaRPr lang="en-US" dirty="0" smtClean="0"/>
          </a:p>
          <a:p>
            <a:r>
              <a:rPr lang="en-US" dirty="0" smtClean="0"/>
              <a:t>Akathisia is often </a:t>
            </a:r>
            <a:r>
              <a:rPr lang="en-US" dirty="0" err="1" smtClean="0"/>
              <a:t>mis</a:t>
            </a:r>
            <a:r>
              <a:rPr lang="en-US" dirty="0" smtClean="0"/>
              <a:t>-called protracted withdrawals.  Though it is part of it, this is a misunderstood medical emergency.</a:t>
            </a:r>
            <a:endParaRPr lang="en-US" dirty="0"/>
          </a:p>
        </p:txBody>
      </p:sp>
    </p:spTree>
    <p:extLst>
      <p:ext uri="{BB962C8B-B14F-4D97-AF65-F5344CB8AC3E}">
        <p14:creationId xmlns:p14="http://schemas.microsoft.com/office/powerpoint/2010/main" val="768326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J4F_ZF3u9M"/>
          <p:cNvPicPr>
            <a:picLocks noRot="1" noChangeAspect="1"/>
          </p:cNvPicPr>
          <p:nvPr>
            <a:videoFile r:link="rId1"/>
          </p:nvPr>
        </p:nvPicPr>
        <p:blipFill>
          <a:blip r:embed="rId3"/>
          <a:stretch>
            <a:fillRect/>
          </a:stretch>
        </p:blipFill>
        <p:spPr>
          <a:xfrm>
            <a:off x="2052524" y="1154545"/>
            <a:ext cx="8637028" cy="4858328"/>
          </a:xfrm>
          <a:prstGeom prst="rect">
            <a:avLst/>
          </a:prstGeom>
        </p:spPr>
      </p:pic>
    </p:spTree>
    <p:extLst>
      <p:ext uri="{BB962C8B-B14F-4D97-AF65-F5344CB8AC3E}">
        <p14:creationId xmlns:p14="http://schemas.microsoft.com/office/powerpoint/2010/main" val="892230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94066" y="415637"/>
            <a:ext cx="8196349" cy="6463308"/>
          </a:xfrm>
          <a:prstGeom prst="rect">
            <a:avLst/>
          </a:prstGeom>
          <a:noFill/>
        </p:spPr>
        <p:txBody>
          <a:bodyPr wrap="square" rtlCol="0">
            <a:spAutoFit/>
          </a:bodyPr>
          <a:lstStyle/>
          <a:p>
            <a:r>
              <a:rPr lang="en-US" dirty="0" smtClean="0"/>
              <a:t>Side effects of benzo protracted withdrawal: Can last months and/or years.</a:t>
            </a:r>
          </a:p>
          <a:p>
            <a:endParaRPr lang="en-US" dirty="0"/>
          </a:p>
          <a:p>
            <a:r>
              <a:rPr lang="en-US" dirty="0" smtClean="0"/>
              <a:t>Akathisia is the worst and with this comes:</a:t>
            </a:r>
          </a:p>
          <a:p>
            <a:pPr marL="285750" indent="-285750">
              <a:buFont typeface="Arial" panose="020B0604020202020204" pitchFamily="34" charset="0"/>
              <a:buChar char="•"/>
            </a:pPr>
            <a:r>
              <a:rPr lang="en-US" dirty="0" smtClean="0"/>
              <a:t>Intrusive thoughts</a:t>
            </a:r>
          </a:p>
          <a:p>
            <a:pPr marL="285750" indent="-285750">
              <a:buFont typeface="Arial" panose="020B0604020202020204" pitchFamily="34" charset="0"/>
              <a:buChar char="•"/>
            </a:pPr>
            <a:r>
              <a:rPr lang="en-US" dirty="0" smtClean="0"/>
              <a:t>Self harm</a:t>
            </a:r>
          </a:p>
          <a:p>
            <a:pPr marL="285750" indent="-285750">
              <a:buFont typeface="Arial" panose="020B0604020202020204" pitchFamily="34" charset="0"/>
              <a:buChar char="•"/>
            </a:pPr>
            <a:r>
              <a:rPr lang="en-US" dirty="0" smtClean="0"/>
              <a:t>Suicidal ideation and/or fixation</a:t>
            </a:r>
          </a:p>
          <a:p>
            <a:pPr marL="285750" indent="-285750">
              <a:buFont typeface="Arial" panose="020B0604020202020204" pitchFamily="34" charset="0"/>
              <a:buChar char="•"/>
            </a:pPr>
            <a:r>
              <a:rPr lang="en-US" dirty="0" smtClean="0"/>
              <a:t>Homicidal thoughts</a:t>
            </a:r>
          </a:p>
          <a:p>
            <a:pPr marL="285750" indent="-285750">
              <a:buFont typeface="Arial" panose="020B0604020202020204" pitchFamily="34" charset="0"/>
              <a:buChar char="•"/>
            </a:pPr>
            <a:r>
              <a:rPr lang="en-US" dirty="0" smtClean="0"/>
              <a:t>Rumination – stuck on negative thought processes</a:t>
            </a:r>
          </a:p>
          <a:p>
            <a:pPr marL="285750" indent="-285750">
              <a:buFont typeface="Arial" panose="020B0604020202020204" pitchFamily="34" charset="0"/>
              <a:buChar char="•"/>
            </a:pPr>
            <a:r>
              <a:rPr lang="en-US" dirty="0" smtClean="0"/>
              <a:t>Depersonalization, de-realization</a:t>
            </a:r>
          </a:p>
          <a:p>
            <a:pPr marL="285750" indent="-285750">
              <a:buFont typeface="Arial" panose="020B0604020202020204" pitchFamily="34" charset="0"/>
              <a:buChar char="•"/>
            </a:pPr>
            <a:r>
              <a:rPr lang="en-US" dirty="0" smtClean="0"/>
              <a:t>Electric shock through the body</a:t>
            </a:r>
          </a:p>
          <a:p>
            <a:pPr marL="285750" indent="-285750">
              <a:buFont typeface="Arial" panose="020B0604020202020204" pitchFamily="34" charset="0"/>
              <a:buChar char="•"/>
            </a:pPr>
            <a:r>
              <a:rPr lang="en-US" dirty="0" smtClean="0"/>
              <a:t>Uncontrolled body movements</a:t>
            </a:r>
          </a:p>
          <a:p>
            <a:pPr marL="285750" indent="-285750">
              <a:buFont typeface="Arial" panose="020B0604020202020204" pitchFamily="34" charset="0"/>
              <a:buChar char="•"/>
            </a:pPr>
            <a:r>
              <a:rPr lang="en-US" dirty="0" smtClean="0"/>
              <a:t>Controlled restlessness, unable to sit still, rocking</a:t>
            </a:r>
          </a:p>
          <a:p>
            <a:pPr marL="285750" indent="-285750">
              <a:buFont typeface="Arial" panose="020B0604020202020204" pitchFamily="34" charset="0"/>
              <a:buChar char="•"/>
            </a:pPr>
            <a:r>
              <a:rPr lang="en-US" dirty="0" smtClean="0"/>
              <a:t>Severe depression</a:t>
            </a:r>
          </a:p>
          <a:p>
            <a:pPr marL="285750" indent="-285750">
              <a:buFont typeface="Arial" panose="020B0604020202020204" pitchFamily="34" charset="0"/>
              <a:buChar char="•"/>
            </a:pPr>
            <a:r>
              <a:rPr lang="en-US" dirty="0" smtClean="0"/>
              <a:t>hopelessness inability to experience joy or happiness</a:t>
            </a:r>
          </a:p>
          <a:p>
            <a:pPr marL="285750" indent="-285750">
              <a:buFont typeface="Arial" panose="020B0604020202020204" pitchFamily="34" charset="0"/>
              <a:buChar char="•"/>
            </a:pPr>
            <a:r>
              <a:rPr lang="en-US" dirty="0" smtClean="0"/>
              <a:t>Sensitivity to light and sound</a:t>
            </a:r>
          </a:p>
          <a:p>
            <a:pPr marL="285750" indent="-285750">
              <a:buFont typeface="Arial" panose="020B0604020202020204" pitchFamily="34" charset="0"/>
              <a:buChar char="•"/>
            </a:pPr>
            <a:r>
              <a:rPr lang="en-US" dirty="0" smtClean="0"/>
              <a:t>Pain</a:t>
            </a:r>
          </a:p>
          <a:p>
            <a:pPr marL="285750" indent="-285750">
              <a:buFont typeface="Arial" panose="020B0604020202020204" pitchFamily="34" charset="0"/>
              <a:buChar char="•"/>
            </a:pPr>
            <a:r>
              <a:rPr lang="en-US" dirty="0" smtClean="0"/>
              <a:t>Intolerance to certain foods  (benzo belly)</a:t>
            </a:r>
          </a:p>
          <a:p>
            <a:pPr marL="285750" indent="-285750">
              <a:buFont typeface="Arial" panose="020B0604020202020204" pitchFamily="34" charset="0"/>
              <a:buChar char="•"/>
            </a:pPr>
            <a:r>
              <a:rPr lang="en-US" dirty="0" smtClean="0"/>
              <a:t>Cognitive degradation and memory problems</a:t>
            </a:r>
          </a:p>
          <a:p>
            <a:pPr marL="285750" indent="-285750">
              <a:buFont typeface="Arial" panose="020B0604020202020204" pitchFamily="34" charset="0"/>
              <a:buChar char="•"/>
            </a:pPr>
            <a:r>
              <a:rPr lang="en-US" dirty="0" smtClean="0"/>
              <a:t>Tinnitus, itching, twitching, burning sensations, intolerance to heat and cold, chronic fatigue, teeth hurting, head pressure, etc.</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43427182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10495</TotalTime>
  <Words>1559</Words>
  <Application>Microsoft Office PowerPoint</Application>
  <PresentationFormat>Widescreen</PresentationFormat>
  <Paragraphs>83</Paragraphs>
  <Slides>19</Slides>
  <Notes>0</Notes>
  <HiddenSlides>0</HiddenSlides>
  <MMClips>6</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Wingdings</vt:lpstr>
      <vt:lpstr>Wingdings 3</vt:lpstr>
      <vt:lpstr>Wisp</vt:lpstr>
      <vt:lpstr>Recognizing Akathisia with clients suffering from benzodiazepine dependence and how to advocate  for them.</vt:lpstr>
      <vt:lpstr>What is Akathisia?</vt:lpstr>
      <vt:lpstr>PowerPoint Presentation</vt:lpstr>
      <vt:lpstr>Misdiagnosis</vt:lpstr>
      <vt:lpstr>What it looks like- trigger warning</vt:lpstr>
      <vt:lpstr>What it looks like – 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terms to know:</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dc:creator>
  <cp:lastModifiedBy>Jon</cp:lastModifiedBy>
  <cp:revision>21</cp:revision>
  <dcterms:created xsi:type="dcterms:W3CDTF">2025-08-24T17:21:06Z</dcterms:created>
  <dcterms:modified xsi:type="dcterms:W3CDTF">2025-09-01T00:36:24Z</dcterms:modified>
</cp:coreProperties>
</file>