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8" r:id="rId2"/>
    <p:sldId id="309" r:id="rId3"/>
    <p:sldId id="308" r:id="rId4"/>
    <p:sldId id="258" r:id="rId5"/>
    <p:sldId id="300" r:id="rId6"/>
    <p:sldId id="301" r:id="rId7"/>
    <p:sldId id="283" r:id="rId8"/>
    <p:sldId id="284" r:id="rId9"/>
    <p:sldId id="262" r:id="rId10"/>
    <p:sldId id="293" r:id="rId11"/>
    <p:sldId id="294" r:id="rId12"/>
    <p:sldId id="295" r:id="rId13"/>
    <p:sldId id="296" r:id="rId14"/>
    <p:sldId id="302" r:id="rId15"/>
    <p:sldId id="303" r:id="rId16"/>
    <p:sldId id="304" r:id="rId17"/>
    <p:sldId id="305" r:id="rId18"/>
    <p:sldId id="306" r:id="rId19"/>
    <p:sldId id="285" r:id="rId20"/>
    <p:sldId id="269" r:id="rId21"/>
    <p:sldId id="270" r:id="rId22"/>
    <p:sldId id="271" r:id="rId23"/>
    <p:sldId id="286" r:id="rId24"/>
    <p:sldId id="288" r:id="rId25"/>
    <p:sldId id="289" r:id="rId26"/>
    <p:sldId id="290" r:id="rId27"/>
    <p:sldId id="291" r:id="rId28"/>
    <p:sldId id="273" r:id="rId29"/>
    <p:sldId id="292" r:id="rId30"/>
    <p:sldId id="276" r:id="rId31"/>
    <p:sldId id="297" r:id="rId32"/>
    <p:sldId id="277" r:id="rId33"/>
    <p:sldId id="280" r:id="rId34"/>
    <p:sldId id="310" r:id="rId35"/>
    <p:sldId id="311" r:id="rId36"/>
    <p:sldId id="312" r:id="rId37"/>
    <p:sldId id="313" r:id="rId38"/>
    <p:sldId id="314" r:id="rId39"/>
    <p:sldId id="315" r:id="rId40"/>
    <p:sldId id="282" r:id="rId41"/>
    <p:sldId id="316" r:id="rId42"/>
    <p:sldId id="31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1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nseling.org/docs/default-source/ethics/practioner-39-s-guide-to-ethical-decision-making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66" y="4092517"/>
            <a:ext cx="8686800" cy="1464906"/>
          </a:xfrm>
        </p:spPr>
        <p:txBody>
          <a:bodyPr/>
          <a:lstStyle/>
          <a:p>
            <a:r>
              <a:rPr lang="en-US" dirty="0">
                <a:effectLst/>
              </a:rPr>
              <a:t>Ethical Foundations of Empowering 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 Robinson, LADAC II, NCAC II, QCS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866" y="42350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 smtClean="0"/>
              <a:t>Beneficence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Story-First, Client-Led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Tools, Not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Psychoeducation to Build Insight, Not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Shame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 Their Story Without Hijacking 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6200" y="47822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“My role is not to save the client—but to walk beside them as they save themselves.”</a:t>
            </a:r>
          </a:p>
        </p:txBody>
      </p:sp>
    </p:spTree>
    <p:extLst>
      <p:ext uri="{BB962C8B-B14F-4D97-AF65-F5344CB8AC3E}">
        <p14:creationId xmlns:p14="http://schemas.microsoft.com/office/powerpoint/2010/main" val="120871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8" y="593683"/>
            <a:ext cx="8991601" cy="1463040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Non-Maleficence – Do no harm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Trauma-Informed in Every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Assumptions—Let the Client’s Story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Self-Disclosure Wisely and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Sparingly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“One-Size-Fits-All”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Respect Readiness and 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5129368"/>
            <a:ext cx="668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“Empowerment is protection—when clients feel ownership of their healing, they are less vulnerable to harm.”</a:t>
            </a:r>
          </a:p>
        </p:txBody>
      </p:sp>
    </p:spTree>
    <p:extLst>
      <p:ext uri="{BB962C8B-B14F-4D97-AF65-F5344CB8AC3E}">
        <p14:creationId xmlns:p14="http://schemas.microsoft.com/office/powerpoint/2010/main" val="33694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8" y="593683"/>
            <a:ext cx="8991601" cy="1463040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– Respecting the client’s right to choose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 the Client’s Lived Experience as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Options, Not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Ultimatums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Informed Choice Over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Shame-Based Language or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Hold Boundaries While Honoring Choice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3067" y="52479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“Empowered clients don’t just recover—they become resilient decision-makers.”</a:t>
            </a:r>
          </a:p>
        </p:txBody>
      </p:sp>
    </p:spTree>
    <p:extLst>
      <p:ext uri="{BB962C8B-B14F-4D97-AF65-F5344CB8AC3E}">
        <p14:creationId xmlns:p14="http://schemas.microsoft.com/office/powerpoint/2010/main" val="9449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8" y="593683"/>
            <a:ext cx="9601202" cy="1463040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Justice – Fairness, equity, and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6932" y="2056723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the Individual, Not the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 Cultural, Social, and Economic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Inequities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Equitable Access to Choices and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Equitable Access to Choices and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Storytelling to Bridge Gaps in Understanding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798" y="5055341"/>
            <a:ext cx="6663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“Fair isn’t everyone getting the same thing—it’s everyone getting what they need to recover with dignity.”</a:t>
            </a:r>
          </a:p>
        </p:txBody>
      </p:sp>
    </p:spTree>
    <p:extLst>
      <p:ext uri="{BB962C8B-B14F-4D97-AF65-F5344CB8AC3E}">
        <p14:creationId xmlns:p14="http://schemas.microsoft.com/office/powerpoint/2010/main" val="39175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Storytelling &amp; Empowerment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experts in their story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 to spark insight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self-disclosure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The Power of Storytelling and Authenticity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Storytelling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empowerment tool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for client narratives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self-disclosure ethically and wisely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Creating Space for Client Narratives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and listen without fixing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open-ended prompts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feelings and themes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judgment or comparison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Ethical Use of Self-Disclosure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Who is this for—me or the client?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brief and purposeful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story to the client’s goals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shifting focus away from the client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Promoting Empowerment Through Ethical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while maintaining safety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boundaries without shaming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through dignity-based care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Respect &amp; Compassion in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Person-first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humility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and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ethics matter in addiction recovery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Brief overview of the four ethical principles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4319714"/>
            <a:ext cx="2844552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Building Ethical Relationships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dignity, and sensitivity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Compassionate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person-centered approaches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humility and individualized care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Professional Responsibilities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Non-discrimination</a:t>
            </a: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boundaries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accountability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and transparency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Addressing Grief, Loss, and Mental Health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grief and trauma can affect recovery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dual diagnosis considerations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compassionate responses to client vulnerability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The Role of Grief and Mental Health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relapse trigger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co-occurring conditions ethically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Trauma-informed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Boundaries as Empowerment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with structure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how to protect peace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 of limits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Interactive Activity: Ethical Dilemma 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Decision-making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Debrief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0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Interactive Activity: Ethical Dilemma 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Decision-making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Debrief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Interactive Activity: Ethical Dilemma 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#1: The Boundary 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principles are in conflict here?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honor the client’s trust while maintaining professional boundaries?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responsibility in this situation?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redirect the relationship back into a healthy, ethical space?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Interactive Activity: Ethical Dilemma 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r>
              <a:rPr lang="en-US" b="1" dirty="0"/>
              <a:t>#2: Confidentiality vs. Client Safety</a:t>
            </a:r>
            <a:endParaRPr lang="en-US" dirty="0"/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principles are at play (e.g., autonomy, non-maleficence, beneficence)?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confidentiality begin and end in this case?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ethical responsibility regarding the other peer?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approach this situation with care, clarity, and respect?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Interactive Activity: Ethical Dilemma 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r>
              <a:rPr lang="en-US" b="1" dirty="0"/>
              <a:t>#2: Confidentiality vs. Client Safety</a:t>
            </a:r>
            <a:endParaRPr lang="en-US" dirty="0"/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principles are at play (e.g., autonomy, non-maleficence, beneficence)?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confidentiality begin and end in this case?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ethical responsibility regarding the other peer?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approach this situation with care, clarity, and respect?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It’s Tricky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 </a:t>
            </a:r>
            <a:r>
              <a:rPr lang="en-US" dirty="0"/>
              <a:t>recovery work, we face situations every day where it’s tricky to do the right thing. Let’s see how your decision-making beats drop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“What’s your personal theme song when you’re navigating a challenging day in recovery work — and why?”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4319714"/>
            <a:ext cx="2844552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Group Activity Overview 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dirty="0"/>
              <a:t>My Recovery Snapshot”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express part of your journey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small groups with support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listening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boundaries in storytelling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 smtClean="0"/>
              <a:t>3 Writing or Drawing Prompts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moment I knew something needed to change was…</a:t>
            </a: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strength I discovered in myself was…</a:t>
            </a: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I want others to know about recovery is…</a:t>
            </a: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breakdowns led to breakthroughs because…</a:t>
            </a: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Discussion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storytelling be empowering?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a story safe to share?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model storytelling ethically in our roles?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Reflection Activity: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dirty="0"/>
              <a:t>My Why in Recovery Work”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Guided journaling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of the trickiest work-related decision you’ve had to make (no names, no identifying details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happening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involved</a:t>
            </a: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it feel tricky?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Reflection Activity: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dirty="0"/>
              <a:t>My Why in Recovery Work”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Guided journaling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/>
              <a:t>Beneficence – Doing </a:t>
            </a:r>
            <a:r>
              <a:rPr lang="en-US" dirty="0" smtClean="0"/>
              <a:t>Good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would “doing the most good” have looked like</a:t>
            </a:r>
            <a:r>
              <a:rPr lang="en-US" dirty="0" smtClean="0"/>
              <a:t>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might your actions have promoted recovery, wellbeing, or trust?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Reflection Activity: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dirty="0"/>
              <a:t>My Why in Recovery Work”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Guided journaling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/>
              <a:t>Non-Maleficence – Do No </a:t>
            </a:r>
            <a:r>
              <a:rPr lang="en-US" dirty="0" smtClean="0"/>
              <a:t>Harm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harm could have occurred if you acted differently</a:t>
            </a:r>
            <a:r>
              <a:rPr lang="en-US" dirty="0" smtClean="0"/>
              <a:t>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/>
              <a:t>Were </a:t>
            </a:r>
            <a:r>
              <a:rPr lang="en-US" dirty="0"/>
              <a:t>there unintended harms you hadn’t thought </a:t>
            </a:r>
            <a:r>
              <a:rPr lang="en-US" dirty="0" smtClean="0"/>
              <a:t>                 about </a:t>
            </a:r>
            <a:r>
              <a:rPr lang="en-US" dirty="0"/>
              <a:t>at the time?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Reflection Activity: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dirty="0"/>
              <a:t>My Why in Recovery Work”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Guided journaling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/>
              <a:t>Autonomy – Respecting </a:t>
            </a:r>
            <a:r>
              <a:rPr lang="en-US" dirty="0" smtClean="0"/>
              <a:t>Choice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/>
              <a:t>Whose </a:t>
            </a:r>
            <a:r>
              <a:rPr lang="en-US" dirty="0"/>
              <a:t>choices and voice needed to be honored</a:t>
            </a:r>
            <a:r>
              <a:rPr lang="en-US" dirty="0" smtClean="0"/>
              <a:t>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/>
              <a:t>Were </a:t>
            </a:r>
            <a:r>
              <a:rPr lang="en-US" dirty="0"/>
              <a:t>you able to give them space to decide for themselves? </a:t>
            </a:r>
            <a:r>
              <a:rPr lang="en-US" dirty="0" smtClean="0"/>
              <a:t>      If </a:t>
            </a:r>
            <a:r>
              <a:rPr lang="en-US" dirty="0"/>
              <a:t>not, why?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Reflection Activity: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dirty="0"/>
              <a:t>My Why in Recovery Work”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Guided journaling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/>
              <a:t>Justice – Fairness and </a:t>
            </a:r>
            <a:r>
              <a:rPr lang="en-US" dirty="0" smtClean="0"/>
              <a:t>Equity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/>
              <a:t>Did </a:t>
            </a:r>
            <a:r>
              <a:rPr lang="en-US" dirty="0"/>
              <a:t>all people involved have equal access to support, resources, or protection</a:t>
            </a:r>
            <a:r>
              <a:rPr lang="en-US" dirty="0" smtClean="0"/>
              <a:t>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/>
              <a:t>Were </a:t>
            </a:r>
            <a:r>
              <a:rPr lang="en-US" dirty="0"/>
              <a:t>any biases or systemic barriers influencing your </a:t>
            </a:r>
            <a:r>
              <a:rPr lang="en-US" dirty="0" smtClean="0"/>
              <a:t>  decision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/>
              <a:t>Reflection Activity: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dirty="0"/>
              <a:t>My Why in Recovery Work”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Guided journaling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/>
              <a:t>Reflection &amp; </a:t>
            </a:r>
            <a:r>
              <a:rPr lang="en-US" dirty="0" smtClean="0"/>
              <a:t>Integration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/>
              <a:t>Would </a:t>
            </a:r>
            <a:r>
              <a:rPr lang="en-US" dirty="0"/>
              <a:t>you make the same decision today? Why or why not</a:t>
            </a:r>
            <a:r>
              <a:rPr lang="en-US" dirty="0" smtClean="0"/>
              <a:t>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principle (doing good, preventing harm, respecting choice, or fairness) guided you most strongly</a:t>
            </a:r>
            <a:r>
              <a:rPr lang="en-US" dirty="0" smtClean="0"/>
              <a:t>?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could this experience shape your future decisions?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2178324"/>
            <a:ext cx="8686800" cy="30473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we blend ethics with empathy, we don’t just treat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— </a:t>
            </a:r>
            <a:r>
              <a:rPr lang="en-US" b="1" dirty="0"/>
              <a:t>we transform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Our </a:t>
            </a:r>
            <a:r>
              <a:rPr lang="en-US" b="1" dirty="0"/>
              <a:t>role is not to control recovery, but to create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space </a:t>
            </a:r>
            <a:r>
              <a:rPr lang="en-US" b="1" dirty="0"/>
              <a:t>where it can </a:t>
            </a:r>
            <a:r>
              <a:rPr lang="en-US" b="1" dirty="0" smtClean="0"/>
              <a:t>THRIVE.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presentation emphasizes the ethical principles of beneficence, non-maleficence, autonomy, and justice in addiction recovery. 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stresses the importance of respect, sensitivity, and compassion in addiction professionals' relationships with clients.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4319714"/>
            <a:ext cx="2844552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/>
          </a:bodyPr>
          <a:lstStyle/>
          <a:p>
            <a:r>
              <a:rPr lang="en-US" b="1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Kristen Robinson</a:t>
            </a: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(865) 321-3896</a:t>
            </a: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800"/>
              </a:spcBef>
              <a:buClr>
                <a:srgbClr val="D680A5"/>
              </a:buClr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kristenrobinsonladacqcs@gmail.com</a:t>
            </a: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465" y="342581"/>
            <a:ext cx="7044267" cy="56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9817" y="1477818"/>
            <a:ext cx="955963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SOURCES</a:t>
            </a:r>
          </a:p>
          <a:p>
            <a:r>
              <a:rPr lang="en-US" dirty="0" err="1" smtClean="0"/>
              <a:t>Varkey</a:t>
            </a:r>
            <a:r>
              <a:rPr lang="en-US" dirty="0"/>
              <a:t>, B. (2021). Principles of clinical ethics and their application to practice. Medical Principles and Practice, 30(1), 17–28. https://doi.org/10.1159/000509119Forester-Miller, H., &amp; Davis, T. E. (2016).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practitioner’s guide to ethical decision making. American Counseling Association.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www.counseling.org/docs/default-source/ethics/practioner-39-s-guide-to-ethical-decision-making.pdf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Substance </a:t>
            </a:r>
            <a:r>
              <a:rPr lang="en-US" dirty="0"/>
              <a:t>Abuse and Mental Health Services Administration. (2022). Confidentiality regulations FAQs. U.S. Department of Health and Human Services. https://www.samhsa.gov/about/faqs/confidentiality-regulationsBall, S. A., &amp; Carroll, K. M. (2011).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Ethical </a:t>
            </a:r>
            <a:r>
              <a:rPr lang="en-US" dirty="0"/>
              <a:t>considerations in caring for people living with addictions. Focus, 9(1), 66–72. https://doi.org/10.1176/foc.9.1.foc66</a:t>
            </a:r>
          </a:p>
        </p:txBody>
      </p:sp>
    </p:spTree>
    <p:extLst>
      <p:ext uri="{BB962C8B-B14F-4D97-AF65-F5344CB8AC3E}">
        <p14:creationId xmlns:p14="http://schemas.microsoft.com/office/powerpoint/2010/main" val="26751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and apply the four ethical principles (beneficence, non-maleficence, autonomy, and justice) in addiction counseling to ensure client welfare, safety, and dignity. 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implement key professional responsibilities, including non-discrimination, confidentiality, respect, accountability, and clear communication, within addiction treatment settings. </a:t>
            </a:r>
          </a:p>
          <a:p>
            <a:pPr marL="0" lv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4319714"/>
            <a:ext cx="2844552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impact of grief and mental health issues during recovery, and develop strategies for addressing these challenges with authenticity, ethical storytelling, and diverse, individualized approaches.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00" y="4319714"/>
            <a:ext cx="2844552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Explore the 4 core ethical principles</a:t>
            </a:r>
          </a:p>
          <a:p>
            <a:pPr lvl="0"/>
            <a:r>
              <a:rPr lang="en-US" dirty="0"/>
              <a:t>Strengthen ethical decision-making in practice</a:t>
            </a:r>
          </a:p>
          <a:p>
            <a:pPr lvl="0"/>
            <a:r>
              <a:rPr lang="en-US" dirty="0"/>
              <a:t>Empower clients with dignity and compassion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1" y="4497514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Ethics Matter in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Guiding relationships</a:t>
            </a:r>
          </a:p>
          <a:p>
            <a:pPr lvl="0"/>
            <a:r>
              <a:rPr lang="en-US" dirty="0"/>
              <a:t>Supporting vulnerability</a:t>
            </a:r>
          </a:p>
          <a:p>
            <a:pPr lvl="0"/>
            <a:r>
              <a:rPr lang="en-US" dirty="0"/>
              <a:t>Protecting autonomy and safety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1" y="4402393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593683"/>
            <a:ext cx="8686800" cy="14630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Four Core Ethical Principles in Addiction Counseling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2260600"/>
            <a:ext cx="8686800" cy="3911600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Beneficence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Promoting well-being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Non-Maleficence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Do no harm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Respecting the client’s right to choose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</a:t>
            </a: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Fairness, equity, and access</a:t>
            </a:r>
          </a:p>
          <a:p>
            <a:pPr marL="228600" lvl="0" indent="-228600">
              <a:spcBef>
                <a:spcPts val="1800"/>
              </a:spcBef>
              <a:buClr>
                <a:srgbClr val="D680A5"/>
              </a:buClr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67" y="4514447"/>
            <a:ext cx="2590553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9859</TotalTime>
  <Words>1427</Words>
  <Application>Microsoft Office PowerPoint</Application>
  <PresentationFormat>Widescreen</PresentationFormat>
  <Paragraphs>191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Cambria</vt:lpstr>
      <vt:lpstr>Cherry Blossom 16x9</vt:lpstr>
      <vt:lpstr>Ethical Foundations of Empowering Recovery</vt:lpstr>
      <vt:lpstr>Welcome</vt:lpstr>
      <vt:lpstr>It’s Tricky</vt:lpstr>
      <vt:lpstr>This Presentation</vt:lpstr>
      <vt:lpstr>Key Points</vt:lpstr>
      <vt:lpstr>Key Points</vt:lpstr>
      <vt:lpstr>Objectives</vt:lpstr>
      <vt:lpstr>Why Ethics Matter in Recovery</vt:lpstr>
      <vt:lpstr>The Four Core Ethical Principles in Addiction Counseling</vt:lpstr>
      <vt:lpstr>Beneficence</vt:lpstr>
      <vt:lpstr>Non-Maleficence – Do no harm</vt:lpstr>
      <vt:lpstr>Autonomy – Respecting the client’s right to choose</vt:lpstr>
      <vt:lpstr>Justice – Fairness, equity, and access</vt:lpstr>
      <vt:lpstr>Storytelling &amp; Empowerment</vt:lpstr>
      <vt:lpstr>The Power of Storytelling and Authenticity</vt:lpstr>
      <vt:lpstr>Creating Space for Client Narratives</vt:lpstr>
      <vt:lpstr>Ethical Use of Self-Disclosure</vt:lpstr>
      <vt:lpstr>Promoting Empowerment Through Ethical Practice</vt:lpstr>
      <vt:lpstr>Respect &amp; Compassion in Practice</vt:lpstr>
      <vt:lpstr>Building Ethical Relationships</vt:lpstr>
      <vt:lpstr>Professional Responsibilities</vt:lpstr>
      <vt:lpstr>Addressing Grief, Loss, and Mental Health</vt:lpstr>
      <vt:lpstr>The Role of Grief and Mental Health</vt:lpstr>
      <vt:lpstr>Boundaries as Empowerment</vt:lpstr>
      <vt:lpstr>Interactive Activity: Ethical Dilemma Scenarios</vt:lpstr>
      <vt:lpstr>Interactive Activity: Ethical Dilemma Scenarios</vt:lpstr>
      <vt:lpstr>Interactive Activity: Ethical Dilemma Scenarios</vt:lpstr>
      <vt:lpstr>Interactive Activity: Ethical Dilemma Scenarios</vt:lpstr>
      <vt:lpstr>Interactive Activity: Ethical Dilemma Scenarios</vt:lpstr>
      <vt:lpstr>Group Activity Overview –  “My Recovery Snapshot”</vt:lpstr>
      <vt:lpstr>3 Writing or Drawing Prompts</vt:lpstr>
      <vt:lpstr>Discussion Questions</vt:lpstr>
      <vt:lpstr>Reflection Activity:  “My Why in Recovery Work”</vt:lpstr>
      <vt:lpstr>Reflection Activity:  “My Why in Recovery Work”</vt:lpstr>
      <vt:lpstr>Reflection Activity:  “My Why in Recovery Work”</vt:lpstr>
      <vt:lpstr>Reflection Activity:  “My Why in Recovery Work”</vt:lpstr>
      <vt:lpstr>Reflection Activity:  “My Why in Recovery Work”</vt:lpstr>
      <vt:lpstr>Reflection Activity:  “My Why in Recovery Work”</vt:lpstr>
      <vt:lpstr>When we blend ethics with empathy, we don’t just treat  — we transform.  Our role is not to control recovery, but to create the  space where it can THRIVE.</vt:lpstr>
      <vt:lpstr>QUESTIONS</vt:lpstr>
      <vt:lpstr>PowerPoint Presentation</vt:lpstr>
      <vt:lpstr>PowerPoint Presentation</vt:lpstr>
    </vt:vector>
  </TitlesOfParts>
  <Company>AcadiaHealthcare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Foundations of Empowering Recovery</dc:title>
  <dc:creator>Kristen Robinson</dc:creator>
  <cp:lastModifiedBy>Kristen Robinson</cp:lastModifiedBy>
  <cp:revision>22</cp:revision>
  <dcterms:created xsi:type="dcterms:W3CDTF">2025-07-28T19:39:39Z</dcterms:created>
  <dcterms:modified xsi:type="dcterms:W3CDTF">2025-08-18T14:53:22Z</dcterms:modified>
</cp:coreProperties>
</file>