
<file path=[Content_Types].xml><?xml version="1.0" encoding="utf-8"?>
<Types xmlns="http://schemas.openxmlformats.org/package/2006/content-types">
  <Default Extension="1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46"/>
  </p:notesMasterIdLst>
  <p:sldIdLst>
    <p:sldId id="256" r:id="rId2"/>
    <p:sldId id="300" r:id="rId3"/>
    <p:sldId id="257" r:id="rId4"/>
    <p:sldId id="258" r:id="rId5"/>
    <p:sldId id="259" r:id="rId6"/>
    <p:sldId id="308" r:id="rId7"/>
    <p:sldId id="284" r:id="rId8"/>
    <p:sldId id="260" r:id="rId9"/>
    <p:sldId id="261" r:id="rId10"/>
    <p:sldId id="285" r:id="rId11"/>
    <p:sldId id="263" r:id="rId12"/>
    <p:sldId id="265" r:id="rId13"/>
    <p:sldId id="297" r:id="rId14"/>
    <p:sldId id="264" r:id="rId15"/>
    <p:sldId id="266" r:id="rId16"/>
    <p:sldId id="269" r:id="rId17"/>
    <p:sldId id="270" r:id="rId18"/>
    <p:sldId id="291" r:id="rId19"/>
    <p:sldId id="290" r:id="rId20"/>
    <p:sldId id="302" r:id="rId21"/>
    <p:sldId id="304" r:id="rId22"/>
    <p:sldId id="305" r:id="rId23"/>
    <p:sldId id="303" r:id="rId24"/>
    <p:sldId id="271" r:id="rId25"/>
    <p:sldId id="306" r:id="rId26"/>
    <p:sldId id="307" r:id="rId27"/>
    <p:sldId id="295" r:id="rId28"/>
    <p:sldId id="272" r:id="rId29"/>
    <p:sldId id="278" r:id="rId30"/>
    <p:sldId id="282" r:id="rId31"/>
    <p:sldId id="279" r:id="rId32"/>
    <p:sldId id="309" r:id="rId33"/>
    <p:sldId id="288" r:id="rId34"/>
    <p:sldId id="289" r:id="rId35"/>
    <p:sldId id="280" r:id="rId36"/>
    <p:sldId id="298" r:id="rId37"/>
    <p:sldId id="281" r:id="rId38"/>
    <p:sldId id="283" r:id="rId39"/>
    <p:sldId id="287" r:id="rId40"/>
    <p:sldId id="286" r:id="rId41"/>
    <p:sldId id="292" r:id="rId42"/>
    <p:sldId id="294" r:id="rId43"/>
    <p:sldId id="301" r:id="rId44"/>
    <p:sldId id="299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AD2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436BB8-59A3-4B62-AC83-327DE545A04C}" v="1" dt="2025-09-02T16:02:38.0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9" autoAdjust="0"/>
    <p:restoredTop sz="94668"/>
  </p:normalViewPr>
  <p:slideViewPr>
    <p:cSldViewPr snapToGrid="0">
      <p:cViewPr varScale="1">
        <p:scale>
          <a:sx n="62" d="100"/>
          <a:sy n="62" d="100"/>
        </p:scale>
        <p:origin x="792" y="2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en Moran" userId="8fee78fdf7749352" providerId="LiveId" clId="{1AC02D15-18FF-4ABD-B4CA-A3FE6F72EFC1}"/>
    <pc:docChg chg="custSel addSld delSld modSld sldOrd">
      <pc:chgData name="Karen Moran" userId="8fee78fdf7749352" providerId="LiveId" clId="{1AC02D15-18FF-4ABD-B4CA-A3FE6F72EFC1}" dt="2025-03-18T23:42:58.252" v="3558" actId="20577"/>
      <pc:docMkLst>
        <pc:docMk/>
      </pc:docMkLst>
      <pc:sldChg chg="modSp mod">
        <pc:chgData name="Karen Moran" userId="8fee78fdf7749352" providerId="LiveId" clId="{1AC02D15-18FF-4ABD-B4CA-A3FE6F72EFC1}" dt="2025-03-16T22:47:43.243" v="22" actId="21"/>
        <pc:sldMkLst>
          <pc:docMk/>
          <pc:sldMk cId="3433697161" sldId="256"/>
        </pc:sldMkLst>
      </pc:sldChg>
      <pc:sldChg chg="modSp modNotesTx">
        <pc:chgData name="Karen Moran" userId="8fee78fdf7749352" providerId="LiveId" clId="{1AC02D15-18FF-4ABD-B4CA-A3FE6F72EFC1}" dt="2025-03-18T23:38:51.024" v="3058" actId="20577"/>
        <pc:sldMkLst>
          <pc:docMk/>
          <pc:sldMk cId="266626045" sldId="260"/>
        </pc:sldMkLst>
      </pc:sldChg>
      <pc:sldChg chg="modSp mod modAnim modNotesTx">
        <pc:chgData name="Karen Moran" userId="8fee78fdf7749352" providerId="LiveId" clId="{1AC02D15-18FF-4ABD-B4CA-A3FE6F72EFC1}" dt="2025-03-18T23:39:33.922" v="3128" actId="20577"/>
        <pc:sldMkLst>
          <pc:docMk/>
          <pc:sldMk cId="1349327456" sldId="261"/>
        </pc:sldMkLst>
      </pc:sldChg>
      <pc:sldChg chg="modSp">
        <pc:chgData name="Karen Moran" userId="8fee78fdf7749352" providerId="LiveId" clId="{1AC02D15-18FF-4ABD-B4CA-A3FE6F72EFC1}" dt="2025-03-17T18:24:03.776" v="2871" actId="20577"/>
        <pc:sldMkLst>
          <pc:docMk/>
          <pc:sldMk cId="1062668218" sldId="264"/>
        </pc:sldMkLst>
      </pc:sldChg>
      <pc:sldChg chg="modSp mod ord">
        <pc:chgData name="Karen Moran" userId="8fee78fdf7749352" providerId="LiveId" clId="{1AC02D15-18FF-4ABD-B4CA-A3FE6F72EFC1}" dt="2025-03-18T23:31:11.896" v="2932" actId="1076"/>
        <pc:sldMkLst>
          <pc:docMk/>
          <pc:sldMk cId="4209624452" sldId="268"/>
        </pc:sldMkLst>
      </pc:sldChg>
      <pc:sldChg chg="ord modNotesTx">
        <pc:chgData name="Karen Moran" userId="8fee78fdf7749352" providerId="LiveId" clId="{1AC02D15-18FF-4ABD-B4CA-A3FE6F72EFC1}" dt="2025-03-18T23:42:58.252" v="3558" actId="20577"/>
        <pc:sldMkLst>
          <pc:docMk/>
          <pc:sldMk cId="4023236538" sldId="271"/>
        </pc:sldMkLst>
      </pc:sldChg>
      <pc:sldChg chg="modAnim">
        <pc:chgData name="Karen Moran" userId="8fee78fdf7749352" providerId="LiveId" clId="{1AC02D15-18FF-4ABD-B4CA-A3FE6F72EFC1}" dt="2025-03-17T18:26:37.811" v="2881"/>
        <pc:sldMkLst>
          <pc:docMk/>
          <pc:sldMk cId="1473133698" sldId="288"/>
        </pc:sldMkLst>
      </pc:sldChg>
      <pc:sldChg chg="modSp mod">
        <pc:chgData name="Karen Moran" userId="8fee78fdf7749352" providerId="LiveId" clId="{1AC02D15-18FF-4ABD-B4CA-A3FE6F72EFC1}" dt="2025-03-17T14:33:48.174" v="56" actId="12"/>
        <pc:sldMkLst>
          <pc:docMk/>
          <pc:sldMk cId="1040726073" sldId="294"/>
        </pc:sldMkLst>
      </pc:sldChg>
      <pc:sldChg chg="delSp modSp mod">
        <pc:chgData name="Karen Moran" userId="8fee78fdf7749352" providerId="LiveId" clId="{1AC02D15-18FF-4ABD-B4CA-A3FE6F72EFC1}" dt="2025-03-17T18:23:29.132" v="2868" actId="14100"/>
        <pc:sldMkLst>
          <pc:docMk/>
          <pc:sldMk cId="1219938385" sldId="297"/>
        </pc:sldMkLst>
      </pc:sldChg>
      <pc:sldChg chg="modSp mod modAnim">
        <pc:chgData name="Karen Moran" userId="8fee78fdf7749352" providerId="LiveId" clId="{1AC02D15-18FF-4ABD-B4CA-A3FE6F72EFC1}" dt="2025-03-18T23:37:21.126" v="2935" actId="1076"/>
        <pc:sldMkLst>
          <pc:docMk/>
          <pc:sldMk cId="4179560975" sldId="299"/>
        </pc:sldMkLst>
      </pc:sldChg>
      <pc:sldChg chg="addSp modSp new mod modAnim">
        <pc:chgData name="Karen Moran" userId="8fee78fdf7749352" providerId="LiveId" clId="{1AC02D15-18FF-4ABD-B4CA-A3FE6F72EFC1}" dt="2025-03-16T22:48:57.333" v="32"/>
        <pc:sldMkLst>
          <pc:docMk/>
          <pc:sldMk cId="3295882328" sldId="300"/>
        </pc:sldMkLst>
      </pc:sldChg>
      <pc:sldChg chg="addSp modSp new mod">
        <pc:chgData name="Karen Moran" userId="8fee78fdf7749352" providerId="LiveId" clId="{1AC02D15-18FF-4ABD-B4CA-A3FE6F72EFC1}" dt="2025-03-17T17:02:46.897" v="2595" actId="12"/>
        <pc:sldMkLst>
          <pc:docMk/>
          <pc:sldMk cId="1240513241" sldId="301"/>
        </pc:sldMkLst>
      </pc:sldChg>
      <pc:sldChg chg="modSp new mod">
        <pc:chgData name="Karen Moran" userId="8fee78fdf7749352" providerId="LiveId" clId="{1AC02D15-18FF-4ABD-B4CA-A3FE6F72EFC1}" dt="2025-03-17T14:42:55.893" v="290" actId="207"/>
        <pc:sldMkLst>
          <pc:docMk/>
          <pc:sldMk cId="1006215772" sldId="302"/>
        </pc:sldMkLst>
      </pc:sldChg>
      <pc:sldChg chg="addSp modSp new mod modAnim">
        <pc:chgData name="Karen Moran" userId="8fee78fdf7749352" providerId="LiveId" clId="{1AC02D15-18FF-4ABD-B4CA-A3FE6F72EFC1}" dt="2025-03-17T16:32:23.306" v="1249"/>
        <pc:sldMkLst>
          <pc:docMk/>
          <pc:sldMk cId="1860789056" sldId="303"/>
        </pc:sldMkLst>
      </pc:sldChg>
      <pc:sldChg chg="modSp new mod ord">
        <pc:chgData name="Karen Moran" userId="8fee78fdf7749352" providerId="LiveId" clId="{1AC02D15-18FF-4ABD-B4CA-A3FE6F72EFC1}" dt="2025-03-17T16:22:05.955" v="1041"/>
        <pc:sldMkLst>
          <pc:docMk/>
          <pc:sldMk cId="4121934974" sldId="304"/>
        </pc:sldMkLst>
      </pc:sldChg>
      <pc:sldChg chg="addSp delSp modSp new mod">
        <pc:chgData name="Karen Moran" userId="8fee78fdf7749352" providerId="LiveId" clId="{1AC02D15-18FF-4ABD-B4CA-A3FE6F72EFC1}" dt="2025-03-17T16:24:46.723" v="1080" actId="1076"/>
        <pc:sldMkLst>
          <pc:docMk/>
          <pc:sldMk cId="1325968717" sldId="305"/>
        </pc:sldMkLst>
      </pc:sldChg>
      <pc:sldChg chg="addSp modSp new mod modAnim">
        <pc:chgData name="Karen Moran" userId="8fee78fdf7749352" providerId="LiveId" clId="{1AC02D15-18FF-4ABD-B4CA-A3FE6F72EFC1}" dt="2025-03-17T16:39:52.476" v="1637" actId="20577"/>
        <pc:sldMkLst>
          <pc:docMk/>
          <pc:sldMk cId="210695493" sldId="306"/>
        </pc:sldMkLst>
      </pc:sldChg>
      <pc:sldChg chg="addSp modSp new mod modAnim">
        <pc:chgData name="Karen Moran" userId="8fee78fdf7749352" providerId="LiveId" clId="{1AC02D15-18FF-4ABD-B4CA-A3FE6F72EFC1}" dt="2025-03-17T16:46:06.598" v="2059"/>
        <pc:sldMkLst>
          <pc:docMk/>
          <pc:sldMk cId="3248653232" sldId="307"/>
        </pc:sldMkLst>
      </pc:sldChg>
      <pc:sldChg chg="addSp delSp modSp new mod modAnim">
        <pc:chgData name="Karen Moran" userId="8fee78fdf7749352" providerId="LiveId" clId="{1AC02D15-18FF-4ABD-B4CA-A3FE6F72EFC1}" dt="2025-03-17T17:30:13.230" v="2858"/>
        <pc:sldMkLst>
          <pc:docMk/>
          <pc:sldMk cId="1916693184" sldId="308"/>
        </pc:sldMkLst>
      </pc:sldChg>
      <pc:sldChg chg="new del">
        <pc:chgData name="Karen Moran" userId="8fee78fdf7749352" providerId="LiveId" clId="{1AC02D15-18FF-4ABD-B4CA-A3FE6F72EFC1}" dt="2025-03-17T18:22:24.771" v="2860" actId="2696"/>
        <pc:sldMkLst>
          <pc:docMk/>
          <pc:sldMk cId="2897936931" sldId="309"/>
        </pc:sldMkLst>
      </pc:sldChg>
      <pc:sldChg chg="new del">
        <pc:chgData name="Karen Moran" userId="8fee78fdf7749352" providerId="LiveId" clId="{1AC02D15-18FF-4ABD-B4CA-A3FE6F72EFC1}" dt="2025-03-17T18:23:37.430" v="2870" actId="2696"/>
        <pc:sldMkLst>
          <pc:docMk/>
          <pc:sldMk cId="3918047884" sldId="309"/>
        </pc:sldMkLst>
      </pc:sldChg>
      <pc:sldChg chg="addSp modSp new mod">
        <pc:chgData name="Karen Moran" userId="8fee78fdf7749352" providerId="LiveId" clId="{1AC02D15-18FF-4ABD-B4CA-A3FE6F72EFC1}" dt="2025-03-17T18:30:03.706" v="2924" actId="1076"/>
        <pc:sldMkLst>
          <pc:docMk/>
          <pc:sldMk cId="4140612844" sldId="309"/>
        </pc:sldMkLst>
      </pc:sldChg>
      <pc:sldChg chg="new del">
        <pc:chgData name="Karen Moran" userId="8fee78fdf7749352" providerId="LiveId" clId="{1AC02D15-18FF-4ABD-B4CA-A3FE6F72EFC1}" dt="2025-03-18T15:54:17.011" v="2926" actId="2696"/>
        <pc:sldMkLst>
          <pc:docMk/>
          <pc:sldMk cId="1071827563" sldId="310"/>
        </pc:sldMkLst>
      </pc:sldChg>
    </pc:docChg>
  </pc:docChgLst>
  <pc:docChgLst>
    <pc:chgData name="Karen Moran" userId="8fee78fdf7749352" providerId="LiveId" clId="{D997E7A7-4D3E-4376-A16F-601EFE790BE9}"/>
    <pc:docChg chg="custSel delSld modSld sldOrd">
      <pc:chgData name="Karen Moran" userId="8fee78fdf7749352" providerId="LiveId" clId="{D997E7A7-4D3E-4376-A16F-601EFE790BE9}" dt="2025-09-04T14:06:57.642" v="104" actId="20577"/>
      <pc:docMkLst>
        <pc:docMk/>
      </pc:docMkLst>
      <pc:sldChg chg="addSp modSp mod">
        <pc:chgData name="Karen Moran" userId="8fee78fdf7749352" providerId="LiveId" clId="{D997E7A7-4D3E-4376-A16F-601EFE790BE9}" dt="2025-09-04T14:06:57.642" v="104" actId="20577"/>
        <pc:sldMkLst>
          <pc:docMk/>
          <pc:sldMk cId="3433697161" sldId="256"/>
        </pc:sldMkLst>
        <pc:spChg chg="add">
          <ac:chgData name="Karen Moran" userId="8fee78fdf7749352" providerId="LiveId" clId="{D997E7A7-4D3E-4376-A16F-601EFE790BE9}" dt="2025-09-02T16:02:38.075" v="12"/>
          <ac:spMkLst>
            <pc:docMk/>
            <pc:sldMk cId="3433697161" sldId="256"/>
            <ac:spMk id="2" creationId="{B5B2F468-F5BB-D70E-0A50-1F1251A47F8B}"/>
          </ac:spMkLst>
        </pc:spChg>
        <pc:spChg chg="mod">
          <ac:chgData name="Karen Moran" userId="8fee78fdf7749352" providerId="LiveId" clId="{D997E7A7-4D3E-4376-A16F-601EFE790BE9}" dt="2025-09-04T14:06:57.642" v="104" actId="20577"/>
          <ac:spMkLst>
            <pc:docMk/>
            <pc:sldMk cId="3433697161" sldId="256"/>
            <ac:spMk id="3" creationId="{44FE8429-86F7-606C-1048-7A64C0A97519}"/>
          </ac:spMkLst>
        </pc:spChg>
      </pc:sldChg>
      <pc:sldChg chg="del">
        <pc:chgData name="Karen Moran" userId="8fee78fdf7749352" providerId="LiveId" clId="{D997E7A7-4D3E-4376-A16F-601EFE790BE9}" dt="2025-09-02T15:01:51.185" v="1" actId="2696"/>
        <pc:sldMkLst>
          <pc:docMk/>
          <pc:sldMk cId="3335916015" sldId="262"/>
        </pc:sldMkLst>
      </pc:sldChg>
      <pc:sldChg chg="del">
        <pc:chgData name="Karen Moran" userId="8fee78fdf7749352" providerId="LiveId" clId="{D997E7A7-4D3E-4376-A16F-601EFE790BE9}" dt="2025-09-02T15:01:20.503" v="0" actId="2696"/>
        <pc:sldMkLst>
          <pc:docMk/>
          <pc:sldMk cId="4209624452" sldId="268"/>
        </pc:sldMkLst>
      </pc:sldChg>
      <pc:sldChg chg="modSp del mod">
        <pc:chgData name="Karen Moran" userId="8fee78fdf7749352" providerId="LiveId" clId="{D997E7A7-4D3E-4376-A16F-601EFE790BE9}" dt="2025-09-02T15:03:18.965" v="9" actId="2696"/>
        <pc:sldMkLst>
          <pc:docMk/>
          <pc:sldMk cId="2470886986" sldId="296"/>
        </pc:sldMkLst>
      </pc:sldChg>
      <pc:sldChg chg="ord">
        <pc:chgData name="Karen Moran" userId="8fee78fdf7749352" providerId="LiveId" clId="{D997E7A7-4D3E-4376-A16F-601EFE790BE9}" dt="2025-09-02T15:03:36.225" v="11"/>
        <pc:sldMkLst>
          <pc:docMk/>
          <pc:sldMk cId="1219938385" sldId="29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2435D-31FC-4014-AA91-02B58BE4291F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D06C9-3044-4395-97A7-DD136836D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2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06C9-3044-4395-97A7-DD136836D3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32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the developmental stage of egocentricity and how blue wounds impact that.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06C9-3044-4395-97A7-DD136836D3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13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 client stories about emotional incest. $ and Sex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06C9-3044-4395-97A7-DD136836D3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29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True 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CE852-6C81-434D-BBE7-72C841A26B9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699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Spend time on each section of the ladder. Sympathetic activation and its impact on inner ear muscles high and low frequency attunement and neutral face interpretation from sympathetic. </a:t>
            </a:r>
          </a:p>
          <a:p>
            <a:r>
              <a:rPr lang="en-US" dirty="0"/>
              <a:t>Dorsal Vagal- shut down. Cant hear, sometimes cant see. Dissociation is the ultimate freeze</a:t>
            </a:r>
          </a:p>
          <a:p>
            <a:r>
              <a:rPr lang="en-US" dirty="0"/>
              <a:t>Ventral Vagal- Hawaii- able to coregulate and focus on human voice and nonverbal cues. Freed up for connection that feels safe </a:t>
            </a:r>
            <a:r>
              <a:rPr lang="en-US"/>
              <a:t>and rewarding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06C9-3044-4395-97A7-DD136836D3F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028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11BD-B50B-4B01-8D0E-256153933288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B7365-9A87-4082-B553-9ED666870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75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11BD-B50B-4B01-8D0E-256153933288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B7365-9A87-4082-B553-9ED666870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81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11BD-B50B-4B01-8D0E-256153933288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B7365-9A87-4082-B553-9ED666870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08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11BD-B50B-4B01-8D0E-256153933288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B7365-9A87-4082-B553-9ED66687051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057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11BD-B50B-4B01-8D0E-256153933288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B7365-9A87-4082-B553-9ED666870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71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11BD-B50B-4B01-8D0E-256153933288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B7365-9A87-4082-B553-9ED666870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7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11BD-B50B-4B01-8D0E-256153933288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B7365-9A87-4082-B553-9ED666870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25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11BD-B50B-4B01-8D0E-256153933288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B7365-9A87-4082-B553-9ED666870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67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11BD-B50B-4B01-8D0E-256153933288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B7365-9A87-4082-B553-9ED666870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02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11BD-B50B-4B01-8D0E-256153933288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B7365-9A87-4082-B553-9ED666870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03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11BD-B50B-4B01-8D0E-256153933288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B7365-9A87-4082-B553-9ED666870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14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11BD-B50B-4B01-8D0E-256153933288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B7365-9A87-4082-B553-9ED666870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28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11BD-B50B-4B01-8D0E-256153933288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B7365-9A87-4082-B553-9ED666870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8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11BD-B50B-4B01-8D0E-256153933288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B7365-9A87-4082-B553-9ED666870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2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11BD-B50B-4B01-8D0E-256153933288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B7365-9A87-4082-B553-9ED666870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36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11BD-B50B-4B01-8D0E-256153933288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B7365-9A87-4082-B553-9ED666870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99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11BD-B50B-4B01-8D0E-256153933288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B7365-9A87-4082-B553-9ED666870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412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27311BD-B50B-4B01-8D0E-256153933288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B7365-9A87-4082-B553-9ED666870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007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64873675@N00/9723112428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369588&amp;picture=anime-slayer-fire-breathing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eg"/><Relationship Id="rId7" Type="http://schemas.openxmlformats.org/officeDocument/2006/relationships/image" Target="../media/image37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corazondecancion.blogspot.com/2021/04/tina-turner-two-people-letra-en-ingles.html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sa/3.0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hyperlink" Target="https://www.publicdomainpictures.net/se/view-image.php?image=183252&amp;picture=kroppsdelar-15" TargetMode="External"/><Relationship Id="rId18" Type="http://schemas.openxmlformats.org/officeDocument/2006/relationships/image" Target="../media/image16.jpg"/><Relationship Id="rId3" Type="http://schemas.openxmlformats.org/officeDocument/2006/relationships/hyperlink" Target="https://courses.lumenlearning.com/waymakermath4libarts/chapter/computing-the-probability-of-an-event/" TargetMode="External"/><Relationship Id="rId7" Type="http://schemas.openxmlformats.org/officeDocument/2006/relationships/hyperlink" Target="https://pxhere.com/en/photo/1566433" TargetMode="External"/><Relationship Id="rId12" Type="http://schemas.openxmlformats.org/officeDocument/2006/relationships/image" Target="../media/image13.jpg"/><Relationship Id="rId17" Type="http://schemas.openxmlformats.org/officeDocument/2006/relationships/hyperlink" Target="https://www.flickr.com/photos/robertfrancis/7984205635" TargetMode="External"/><Relationship Id="rId2" Type="http://schemas.openxmlformats.org/officeDocument/2006/relationships/image" Target="../media/image8.jpg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hyperlink" Target="https://www.rawpixel.com/search/abuse" TargetMode="External"/><Relationship Id="rId5" Type="http://schemas.openxmlformats.org/officeDocument/2006/relationships/hyperlink" Target="https://www.pxfuel.com/en/search?q=bullied" TargetMode="External"/><Relationship Id="rId15" Type="http://schemas.openxmlformats.org/officeDocument/2006/relationships/hyperlink" Target="https://www.pexels.com/photo/fire-warm-radio-flame-57461/" TargetMode="External"/><Relationship Id="rId10" Type="http://schemas.openxmlformats.org/officeDocument/2006/relationships/image" Target="../media/image12.1"/><Relationship Id="rId19" Type="http://schemas.openxmlformats.org/officeDocument/2006/relationships/hyperlink" Target="https://africanarguments.org/2018/01/when-facts-cease-to-matter-the-polarised-world-of-rwanda-research/rwandan-genocide/" TargetMode="External"/><Relationship Id="rId4" Type="http://schemas.openxmlformats.org/officeDocument/2006/relationships/image" Target="../media/image9.jpg"/><Relationship Id="rId9" Type="http://schemas.openxmlformats.org/officeDocument/2006/relationships/hyperlink" Target="https://pixabay.com/en/bell-uh-1-helicopter-iroquois-huey-906516/" TargetMode="External"/><Relationship Id="rId1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790370F-75E9-F9EE-F693-204AF1782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768403"/>
            <a:ext cx="8825658" cy="3341374"/>
          </a:xfrm>
        </p:spPr>
        <p:txBody>
          <a:bodyPr/>
          <a:lstStyle/>
          <a:p>
            <a:pPr algn="ctr"/>
            <a:r>
              <a:rPr lang="en-US" dirty="0"/>
              <a:t>What happens in </a:t>
            </a:r>
            <a:r>
              <a:rPr lang="en-US" dirty="0" err="1"/>
              <a:t>Vagus</a:t>
            </a:r>
            <a:r>
              <a:rPr lang="en-US" dirty="0"/>
              <a:t>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FE8429-86F7-606C-1048-7A64C0A975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349163"/>
            <a:ext cx="8825658" cy="2021491"/>
          </a:xfrm>
        </p:spPr>
        <p:txBody>
          <a:bodyPr>
            <a:no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Trauma identification &amp; intervention 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within LADAC scope of practice</a:t>
            </a:r>
          </a:p>
          <a:p>
            <a:pPr algn="ctr"/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Lucida Sans" panose="020B0602030504020204" pitchFamily="34" charset="0"/>
                <a:cs typeface="Dreaming Outloud Pro" panose="020F0502020204030204" pitchFamily="66" charset="0"/>
              </a:rPr>
              <a:t>Karen </a:t>
            </a:r>
            <a:r>
              <a:rPr lang="en-US" sz="1200" dirty="0" err="1">
                <a:latin typeface="Lucida Sans" panose="020B0602030504020204" pitchFamily="34" charset="0"/>
                <a:cs typeface="Dreaming Outloud Pro" panose="020F0502020204030204" pitchFamily="66" charset="0"/>
              </a:rPr>
              <a:t>moran</a:t>
            </a:r>
            <a:r>
              <a:rPr lang="en-US" sz="1200" dirty="0">
                <a:latin typeface="Lucida Sans" panose="020B0602030504020204" pitchFamily="34" charset="0"/>
                <a:cs typeface="Dreaming Outloud Pro" panose="020F0502020204030204" pitchFamily="66" charset="0"/>
              </a:rPr>
              <a:t>, </a:t>
            </a:r>
            <a:r>
              <a:rPr lang="en-US" sz="1200" dirty="0" err="1">
                <a:latin typeface="Lucida Sans" panose="020B0602030504020204" pitchFamily="34" charset="0"/>
                <a:cs typeface="Dreaming Outloud Pro" panose="020F0502020204030204" pitchFamily="66" charset="0"/>
              </a:rPr>
              <a:t>ladac</a:t>
            </a:r>
            <a:r>
              <a:rPr lang="en-US" sz="1200" dirty="0">
                <a:latin typeface="Lucida Sans" panose="020B0602030504020204" pitchFamily="34" charset="0"/>
                <a:cs typeface="Dreaming Outloud Pro" panose="020F0502020204030204" pitchFamily="66" charset="0"/>
              </a:rPr>
              <a:t> ii, </a:t>
            </a:r>
            <a:r>
              <a:rPr lang="en-US" sz="1200" dirty="0" err="1">
                <a:latin typeface="Lucida Sans" panose="020B0602030504020204" pitchFamily="34" charset="0"/>
                <a:cs typeface="Dreaming Outloud Pro" panose="020F0502020204030204" pitchFamily="66" charset="0"/>
              </a:rPr>
              <a:t>ncac</a:t>
            </a:r>
            <a:r>
              <a:rPr lang="en-US" sz="1200" dirty="0">
                <a:latin typeface="Lucida Sans" panose="020B0602030504020204" pitchFamily="34" charset="0"/>
                <a:cs typeface="Dreaming Outloud Pro" panose="020F0502020204030204" pitchFamily="66" charset="0"/>
              </a:rPr>
              <a:t> ii, </a:t>
            </a:r>
            <a:r>
              <a:rPr lang="en-US" sz="1200" dirty="0" err="1">
                <a:latin typeface="Lucida Sans" panose="020B0602030504020204" pitchFamily="34" charset="0"/>
                <a:cs typeface="Dreaming Outloud Pro" panose="020F0502020204030204" pitchFamily="66" charset="0"/>
              </a:rPr>
              <a:t>qcs</a:t>
            </a:r>
            <a:endParaRPr lang="en-US" sz="1200" dirty="0">
              <a:latin typeface="Lucida Sans" panose="020B0602030504020204" pitchFamily="34" charset="0"/>
              <a:cs typeface="Dreaming Outloud Pro" panose="020F0502020204030204" pitchFamily="66" charset="0"/>
            </a:endParaRPr>
          </a:p>
          <a:p>
            <a:pPr algn="ctr"/>
            <a:r>
              <a:rPr lang="en-US" sz="1200" dirty="0">
                <a:latin typeface="Lucida Sans" panose="020B0602030504020204" pitchFamily="34" charset="0"/>
                <a:cs typeface="Dreaming Outloud Pro" panose="020F0502020204030204" pitchFamily="66" charset="0"/>
              </a:rPr>
              <a:t>www.karenmorancounseling.com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3009C-54FD-B464-3BBB-E3FA76238C13}"/>
              </a:ext>
            </a:extLst>
          </p:cNvPr>
          <p:cNvSpPr txBox="1"/>
          <p:nvPr/>
        </p:nvSpPr>
        <p:spPr>
          <a:xfrm>
            <a:off x="391886" y="937452"/>
            <a:ext cx="106423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/>
            </a:br>
            <a:endParaRPr lang="en-US" dirty="0"/>
          </a:p>
        </p:txBody>
      </p:sp>
      <p:sp>
        <p:nvSpPr>
          <p:cNvPr id="2" name="AutoShape 2" descr="Image preview">
            <a:extLst>
              <a:ext uri="{FF2B5EF4-FFF2-40B4-BE49-F238E27FC236}">
                <a16:creationId xmlns:a16="http://schemas.microsoft.com/office/drawing/2014/main" id="{B5B2F468-F5BB-D70E-0A50-1F1251A47F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97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C30C4-6769-5A82-7611-D1CE3755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537882"/>
            <a:ext cx="8825659" cy="1252498"/>
          </a:xfrm>
        </p:spPr>
        <p:txBody>
          <a:bodyPr/>
          <a:lstStyle/>
          <a:p>
            <a:pPr algn="ctr"/>
            <a:r>
              <a:rPr lang="en-US" sz="6000" dirty="0">
                <a:latin typeface="Arial Black" panose="020B0A04020102020204" pitchFamily="34" charset="0"/>
              </a:rPr>
              <a:t>WOUND RECAP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B32D7-DAC8-6D29-E1A2-EA06FCDE5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9785" y="1652066"/>
            <a:ext cx="11641311" cy="4856309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RED WOUNDS- The Presence of Something that SHOULD NOT have happened.</a:t>
            </a:r>
          </a:p>
          <a:p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	Resulting in PTSD symptoms.</a:t>
            </a:r>
          </a:p>
          <a:p>
            <a:endParaRPr lang="en-US" sz="2000" dirty="0">
              <a:solidFill>
                <a:schemeClr val="accent5"/>
              </a:solidFill>
              <a:latin typeface="Arial Black" panose="020B0A04020102020204" pitchFamily="34" charset="0"/>
            </a:endParaRPr>
          </a:p>
          <a:p>
            <a:r>
              <a:rPr lang="en-US" sz="2000" dirty="0">
                <a:solidFill>
                  <a:schemeClr val="accent5"/>
                </a:solidFill>
                <a:latin typeface="Arial Black" panose="020B0A04020102020204" pitchFamily="34" charset="0"/>
              </a:rPr>
              <a:t>BLUE WOUNDS- The Absence of Something that SHOULD have happened.</a:t>
            </a:r>
          </a:p>
          <a:p>
            <a:r>
              <a:rPr lang="en-US" sz="2000" dirty="0">
                <a:solidFill>
                  <a:schemeClr val="accent5"/>
                </a:solidFill>
                <a:latin typeface="Arial Black" panose="020B0A04020102020204" pitchFamily="34" charset="0"/>
              </a:rPr>
              <a:t>	Resulting in a Fundamental Sense of Unworthiness</a:t>
            </a:r>
          </a:p>
          <a:p>
            <a:endParaRPr lang="en-US" sz="20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Arial Black" panose="020B0A04020102020204" pitchFamily="34" charset="0"/>
              </a:rPr>
              <a:t>YELLOW WOUNDS- Enmeshment and Role Confusion.</a:t>
            </a:r>
          </a:p>
          <a:p>
            <a:r>
              <a:rPr lang="en-US" sz="2000" dirty="0">
                <a:solidFill>
                  <a:srgbClr val="FFFF00"/>
                </a:solidFill>
                <a:latin typeface="Arial Black" panose="020B0A04020102020204" pitchFamily="34" charset="0"/>
              </a:rPr>
              <a:t>	Resulting in Pervasive Anxiety</a:t>
            </a:r>
          </a:p>
          <a:p>
            <a:endParaRPr lang="en-US" sz="2000" dirty="0">
              <a:solidFill>
                <a:schemeClr val="accent5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79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3FD5F-B895-8A92-3634-336EF4C1D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Arial Black" panose="020B0A04020102020204" pitchFamily="34" charset="0"/>
              </a:rPr>
              <a:t>TRAUMA EGG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3605E-4DBF-399A-6AB5-6FB4D952C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Also called the Murray Method.</a:t>
            </a:r>
          </a:p>
          <a:p>
            <a:r>
              <a:rPr lang="en-US" dirty="0"/>
              <a:t>Marilyn Murray, psychotherapist, created model in 1983</a:t>
            </a:r>
          </a:p>
          <a:p>
            <a:r>
              <a:rPr lang="en-US" dirty="0"/>
              <a:t>Trauma identification and mapping</a:t>
            </a:r>
          </a:p>
          <a:p>
            <a:r>
              <a:rPr lang="en-US" dirty="0"/>
              <a:t>Assists with insight and shame reduction</a:t>
            </a:r>
          </a:p>
          <a:p>
            <a:r>
              <a:rPr lang="en-US" dirty="0"/>
              <a:t>My belief, “There is no such thing as unusual behavior when you know the backstory.” AND “ We may never know the full back story.”</a:t>
            </a:r>
          </a:p>
        </p:txBody>
      </p:sp>
    </p:spTree>
    <p:extLst>
      <p:ext uri="{BB962C8B-B14F-4D97-AF65-F5344CB8AC3E}">
        <p14:creationId xmlns:p14="http://schemas.microsoft.com/office/powerpoint/2010/main" val="57928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TRAUMA EGG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Marilyn Murray- The Murray Method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242318" y="1778216"/>
            <a:ext cx="3276600" cy="4267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ALONE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TERRIFIED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GUILT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HURT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FEAR/SHAME	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ENRAGED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ANGRY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ANXIOUS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HOPELESS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95800" y="6368534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             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True Self</a:t>
            </a:r>
          </a:p>
        </p:txBody>
      </p:sp>
      <p:sp>
        <p:nvSpPr>
          <p:cNvPr id="7" name="Pie 6"/>
          <p:cNvSpPr/>
          <p:nvPr/>
        </p:nvSpPr>
        <p:spPr>
          <a:xfrm rot="19274542">
            <a:off x="6470215" y="6286981"/>
            <a:ext cx="526410" cy="585758"/>
          </a:xfrm>
          <a:prstGeom prst="pi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 rot="5400000">
            <a:off x="6785022" y="6086970"/>
            <a:ext cx="342922" cy="53187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Minus 12"/>
          <p:cNvSpPr/>
          <p:nvPr/>
        </p:nvSpPr>
        <p:spPr>
          <a:xfrm>
            <a:off x="4827573" y="5562600"/>
            <a:ext cx="2155855" cy="421574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Minus 13"/>
          <p:cNvSpPr/>
          <p:nvPr/>
        </p:nvSpPr>
        <p:spPr>
          <a:xfrm>
            <a:off x="4374893" y="5131016"/>
            <a:ext cx="3001653" cy="914400"/>
          </a:xfrm>
          <a:prstGeom prst="mathMin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Minus 14"/>
          <p:cNvSpPr/>
          <p:nvPr/>
        </p:nvSpPr>
        <p:spPr>
          <a:xfrm>
            <a:off x="4170623" y="5252594"/>
            <a:ext cx="3419991" cy="295893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648201" y="1445265"/>
            <a:ext cx="2590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       Survivor Self</a:t>
            </a:r>
          </a:p>
        </p:txBody>
      </p:sp>
      <p:sp>
        <p:nvSpPr>
          <p:cNvPr id="17" name="Pie 16"/>
          <p:cNvSpPr/>
          <p:nvPr/>
        </p:nvSpPr>
        <p:spPr>
          <a:xfrm rot="8058519">
            <a:off x="6223002" y="202368"/>
            <a:ext cx="573861" cy="596728"/>
          </a:xfrm>
          <a:prstGeom prst="pi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lowchart: Extract 17"/>
          <p:cNvSpPr/>
          <p:nvPr/>
        </p:nvSpPr>
        <p:spPr>
          <a:xfrm>
            <a:off x="6286442" y="593368"/>
            <a:ext cx="446979" cy="342900"/>
          </a:xfrm>
          <a:prstGeom prst="flowChartExtra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590614" y="86993"/>
            <a:ext cx="281063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Perfectionism  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People-Pleasing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Codependency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Relationship-Dependency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Sex and Love Addiction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Alcohol Dependency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Image Management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Self-Injury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Control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Manipulation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Intimidation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Dissociation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Minimization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Intellectualization</a:t>
            </a:r>
          </a:p>
          <a:p>
            <a:endParaRPr lang="en-US" sz="1200" dirty="0">
              <a:latin typeface="Arial" pitchFamily="34" charset="0"/>
              <a:cs typeface="Arial" pitchFamily="34" charset="0"/>
            </a:endParaRPr>
          </a:p>
          <a:p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52600" y="3319272"/>
            <a:ext cx="1844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Authentic Self/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Healthy Adult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429000" y="2059060"/>
            <a:ext cx="1066800" cy="9889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276600" y="4191001"/>
            <a:ext cx="1165178" cy="15823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597566" y="3810000"/>
            <a:ext cx="57305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B7D2B1B-43D5-A2A0-489F-758D77EA3728}"/>
              </a:ext>
            </a:extLst>
          </p:cNvPr>
          <p:cNvSpPr txBox="1"/>
          <p:nvPr/>
        </p:nvSpPr>
        <p:spPr>
          <a:xfrm>
            <a:off x="6923866" y="5283372"/>
            <a:ext cx="5132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    3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Grade- Mom attempted suicide and I found her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   1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grade- Dad left and told me I was now  the man of the house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 years old- Mom went into the hospital. Dad just said she was sick.</a:t>
            </a:r>
          </a:p>
        </p:txBody>
      </p:sp>
    </p:spTree>
    <p:extLst>
      <p:ext uri="{BB962C8B-B14F-4D97-AF65-F5344CB8AC3E}">
        <p14:creationId xmlns:p14="http://schemas.microsoft.com/office/powerpoint/2010/main" val="352645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13" grpId="0" animBg="1"/>
      <p:bldP spid="14" grpId="0" animBg="1"/>
      <p:bldP spid="15" grpId="0" animBg="1"/>
      <p:bldP spid="16" grpId="0"/>
      <p:bldP spid="17" grpId="0" animBg="1"/>
      <p:bldP spid="18" grpId="0" animBg="1"/>
      <p:bldP spid="19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D0FFD2-80BA-655F-8C0A-767182D56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516" y="0"/>
            <a:ext cx="6126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38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413F6E4-7861-5989-F5D7-9BFC5CC83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26958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2005E6A-4E3E-3CB0-993B-75F19EF163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Authentic self 		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2E56D90-6609-BEE3-D042-7508A8ED4116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Loving </a:t>
            </a:r>
          </a:p>
          <a:p>
            <a:r>
              <a:rPr lang="en-US" dirty="0"/>
              <a:t>Hopeful </a:t>
            </a:r>
          </a:p>
          <a:p>
            <a:r>
              <a:rPr lang="en-US" dirty="0"/>
              <a:t>Generous </a:t>
            </a:r>
          </a:p>
          <a:p>
            <a:r>
              <a:rPr lang="en-US" dirty="0"/>
              <a:t>Compassionate </a:t>
            </a:r>
          </a:p>
          <a:p>
            <a:r>
              <a:rPr lang="en-US" dirty="0"/>
              <a:t>Playful </a:t>
            </a:r>
          </a:p>
          <a:p>
            <a:r>
              <a:rPr lang="en-US" dirty="0"/>
              <a:t>Intelligent</a:t>
            </a:r>
          </a:p>
          <a:p>
            <a:r>
              <a:rPr lang="en-US" dirty="0"/>
              <a:t>Resilient </a:t>
            </a:r>
          </a:p>
          <a:p>
            <a:r>
              <a:rPr lang="en-US" dirty="0"/>
              <a:t>Determined </a:t>
            </a:r>
          </a:p>
          <a:p>
            <a:r>
              <a:rPr lang="en-US" dirty="0"/>
              <a:t>Loyal </a:t>
            </a:r>
          </a:p>
          <a:p>
            <a:r>
              <a:rPr lang="en-US" dirty="0"/>
              <a:t>Adaptable </a:t>
            </a:r>
          </a:p>
          <a:p>
            <a:r>
              <a:rPr lang="en-US" dirty="0"/>
              <a:t>Grateful </a:t>
            </a:r>
          </a:p>
          <a:p>
            <a:r>
              <a:rPr lang="en-US" dirty="0"/>
              <a:t>Honest </a:t>
            </a:r>
          </a:p>
          <a:p>
            <a:r>
              <a:rPr lang="en-US" dirty="0"/>
              <a:t>Faithful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0C94255-CA6A-E2F6-5F24-133886F011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Frozen Feelings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61A6517-8E91-56B2-932F-DF098B672033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 dirty="0"/>
              <a:t>Alone </a:t>
            </a:r>
          </a:p>
          <a:p>
            <a:r>
              <a:rPr lang="en-US" dirty="0"/>
              <a:t>Terrified </a:t>
            </a:r>
          </a:p>
          <a:p>
            <a:r>
              <a:rPr lang="en-US" dirty="0"/>
              <a:t>Guilt </a:t>
            </a:r>
          </a:p>
          <a:p>
            <a:r>
              <a:rPr lang="en-US" dirty="0"/>
              <a:t>Hurt </a:t>
            </a:r>
          </a:p>
          <a:p>
            <a:r>
              <a:rPr lang="en-US" dirty="0"/>
              <a:t>Enraged </a:t>
            </a:r>
          </a:p>
          <a:p>
            <a:r>
              <a:rPr lang="en-US" dirty="0"/>
              <a:t>Angry </a:t>
            </a:r>
          </a:p>
          <a:p>
            <a:r>
              <a:rPr lang="en-US" dirty="0"/>
              <a:t>Anxious </a:t>
            </a:r>
          </a:p>
          <a:p>
            <a:r>
              <a:rPr lang="en-US" dirty="0"/>
              <a:t>Hopeless </a:t>
            </a:r>
          </a:p>
          <a:p>
            <a:r>
              <a:rPr lang="en-US" dirty="0"/>
              <a:t>Fear </a:t>
            </a:r>
          </a:p>
          <a:p>
            <a:r>
              <a:rPr lang="en-US" dirty="0"/>
              <a:t>Shame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C3D28C1-A7A3-3215-FBDB-42CCA63617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Survivor Skills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62ED005-9CC5-D429-A6E7-0ED294AFD133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Perfectionism </a:t>
            </a:r>
          </a:p>
          <a:p>
            <a:r>
              <a:rPr lang="en-US" dirty="0"/>
              <a:t>People-pleasing </a:t>
            </a:r>
          </a:p>
          <a:p>
            <a:r>
              <a:rPr lang="en-US" dirty="0"/>
              <a:t>Codependency </a:t>
            </a:r>
          </a:p>
          <a:p>
            <a:r>
              <a:rPr lang="en-US" dirty="0"/>
              <a:t>Relationship Dependency </a:t>
            </a:r>
          </a:p>
          <a:p>
            <a:r>
              <a:rPr lang="en-US" dirty="0"/>
              <a:t>Sex/Love Addiction </a:t>
            </a:r>
          </a:p>
          <a:p>
            <a:r>
              <a:rPr lang="en-US" dirty="0"/>
              <a:t>Alcohol dependency </a:t>
            </a:r>
          </a:p>
          <a:p>
            <a:r>
              <a:rPr lang="en-US" dirty="0"/>
              <a:t>Image Management </a:t>
            </a:r>
          </a:p>
          <a:p>
            <a:r>
              <a:rPr lang="en-US" dirty="0"/>
              <a:t>Self Harm</a:t>
            </a:r>
          </a:p>
          <a:p>
            <a:r>
              <a:rPr lang="en-US" dirty="0"/>
              <a:t>Control </a:t>
            </a:r>
          </a:p>
          <a:p>
            <a:r>
              <a:rPr lang="en-US" dirty="0"/>
              <a:t>Manipulation/intimidation </a:t>
            </a:r>
          </a:p>
          <a:p>
            <a:r>
              <a:rPr lang="en-US" dirty="0"/>
              <a:t>Minimization </a:t>
            </a:r>
          </a:p>
          <a:p>
            <a:r>
              <a:rPr lang="en-US" dirty="0"/>
              <a:t>Intellectualization </a:t>
            </a:r>
          </a:p>
          <a:p>
            <a:r>
              <a:rPr lang="en-US" dirty="0"/>
              <a:t>Dissociation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66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88DDF2-C1D0-CD4A-246F-6FF7B3B7E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491" y="271078"/>
            <a:ext cx="12066509" cy="1012156"/>
          </a:xfrm>
        </p:spPr>
        <p:txBody>
          <a:bodyPr/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Trauma Egg Assignment Suggestions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D2479B-0C49-A9DC-E67B-56A6E7EF9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2729" y="2070413"/>
            <a:ext cx="8946541" cy="419548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1) Document messages received in childhood that have become core beliefs in adulthood.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A. Which beliefs do you wish to hold onto?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B. Which beliefs do you wish to modify?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C. Which beliefs will you surrender because they came from someone else’s wound?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2) Nightly journal: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A. 3x during the day that you reacted from survivor;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B. 3x you acted in authenticity when you were tempted to react from survivor;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C. Which feelings do you identify as the catalyst in each example?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21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65FEF0-BA92-61CF-1006-9A7AA29D5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6458" y="1325879"/>
            <a:ext cx="4502844" cy="447556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b="1" dirty="0">
                <a:solidFill>
                  <a:srgbClr val="EBEBEB"/>
                </a:solidFill>
                <a:latin typeface="Arial Black" panose="020B0A04020102020204" pitchFamily="34" charset="0"/>
              </a:rPr>
              <a:t>Healing Trauma Through Polyvagal Interventions: </a:t>
            </a:r>
            <a:br>
              <a:rPr lang="en-US" sz="3700" b="1" dirty="0">
                <a:solidFill>
                  <a:srgbClr val="EBEBEB"/>
                </a:solidFill>
                <a:latin typeface="Arial Black" panose="020B0A04020102020204" pitchFamily="34" charset="0"/>
              </a:rPr>
            </a:br>
            <a:br>
              <a:rPr lang="en-US" sz="3700" b="1" dirty="0">
                <a:solidFill>
                  <a:srgbClr val="EBEBEB"/>
                </a:solidFill>
                <a:latin typeface="Arial Black" panose="020B0A04020102020204" pitchFamily="34" charset="0"/>
              </a:rPr>
            </a:br>
            <a:r>
              <a:rPr lang="en-US" sz="32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What Your Body Already Knows </a:t>
            </a:r>
          </a:p>
        </p:txBody>
      </p:sp>
      <p:sp>
        <p:nvSpPr>
          <p:cNvPr id="25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nerve cell&#10;&#10;Description automatically generated">
            <a:extLst>
              <a:ext uri="{FF2B5EF4-FFF2-40B4-BE49-F238E27FC236}">
                <a16:creationId xmlns:a16="http://schemas.microsoft.com/office/drawing/2014/main" id="{FAE8C9CB-7D34-817D-83B9-C3D29D9632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r="7392" b="-1"/>
          <a:stretch/>
        </p:blipFill>
        <p:spPr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52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brain and roots&#10;&#10;Description automatically generated">
            <a:extLst>
              <a:ext uri="{FF2B5EF4-FFF2-40B4-BE49-F238E27FC236}">
                <a16:creationId xmlns:a16="http://schemas.microsoft.com/office/drawing/2014/main" id="{D808BB5B-5716-6532-6178-5B44A34A6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120" y="81216"/>
            <a:ext cx="6316980" cy="65835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6C8F8A-B309-C61E-F0FB-6E87926A0556}"/>
              </a:ext>
            </a:extLst>
          </p:cNvPr>
          <p:cNvSpPr txBox="1"/>
          <p:nvPr/>
        </p:nvSpPr>
        <p:spPr>
          <a:xfrm>
            <a:off x="586740" y="1485900"/>
            <a:ext cx="29641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Aptos Black" panose="020F0502020204030204" pitchFamily="34" charset="0"/>
              </a:rPr>
              <a:t>Vagus Nerve</a:t>
            </a:r>
          </a:p>
        </p:txBody>
      </p:sp>
    </p:spTree>
    <p:extLst>
      <p:ext uri="{BB962C8B-B14F-4D97-AF65-F5344CB8AC3E}">
        <p14:creationId xmlns:p14="http://schemas.microsoft.com/office/powerpoint/2010/main" val="729223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rawing of a tree with a few branches&#10;&#10;AI-generated content may be incorrect.">
            <a:extLst>
              <a:ext uri="{FF2B5EF4-FFF2-40B4-BE49-F238E27FC236}">
                <a16:creationId xmlns:a16="http://schemas.microsoft.com/office/drawing/2014/main" id="{3D7F6E8D-2AB6-3B94-0FA3-DB4207817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681" y="342367"/>
            <a:ext cx="4178638" cy="583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45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le with text overlay&#10;&#10;AI-generated content may be incorrect.">
            <a:extLst>
              <a:ext uri="{FF2B5EF4-FFF2-40B4-BE49-F238E27FC236}">
                <a16:creationId xmlns:a16="http://schemas.microsoft.com/office/drawing/2014/main" id="{A0966E79-55A9-9FAA-5777-53DB4E8DA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702" y="538277"/>
            <a:ext cx="5263850" cy="578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43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60B840-6039-DD0A-8392-045028AE1C31}"/>
              </a:ext>
            </a:extLst>
          </p:cNvPr>
          <p:cNvSpPr txBox="1"/>
          <p:nvPr/>
        </p:nvSpPr>
        <p:spPr>
          <a:xfrm>
            <a:off x="98855" y="123567"/>
            <a:ext cx="8619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JUST WHO AM I?</a:t>
            </a:r>
          </a:p>
        </p:txBody>
      </p:sp>
      <p:pic>
        <p:nvPicPr>
          <p:cNvPr id="4" name="Picture 3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AE6DBA43-3D21-0DDF-8C2D-976850B5A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864" y="1143000"/>
            <a:ext cx="4572000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A4B9A6-34F8-E6E0-5159-FE26CCFD3C95}"/>
              </a:ext>
            </a:extLst>
          </p:cNvPr>
          <p:cNvSpPr txBox="1"/>
          <p:nvPr/>
        </p:nvSpPr>
        <p:spPr>
          <a:xfrm>
            <a:off x="3743159" y="5715000"/>
            <a:ext cx="4211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Karen Moran, LADAC II, NCAC II, QCS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88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189E3-3AAD-52B3-5226-C951D6A5F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2861733"/>
            <a:ext cx="10097930" cy="1915647"/>
          </a:xfrm>
        </p:spPr>
        <p:txBody>
          <a:bodyPr/>
          <a:lstStyle/>
          <a:p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r>
              <a:rPr lang="en-US" sz="6000" b="1" dirty="0">
                <a:solidFill>
                  <a:srgbClr val="FFFF00"/>
                </a:solidFill>
              </a:rPr>
              <a:t>GLIMMERS AND TRIGGERS</a:t>
            </a:r>
            <a:br>
              <a:rPr lang="en-US" sz="6000" dirty="0"/>
            </a:br>
            <a:endParaRPr lang="en-US" sz="6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8B86E-3B8C-149C-A785-DF82353184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15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D105A-82FE-18EE-365B-C8A3A3079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TRIGGERS</a:t>
            </a:r>
            <a:br>
              <a:rPr lang="en-US" sz="6000" b="1" dirty="0">
                <a:solidFill>
                  <a:srgbClr val="C00000"/>
                </a:solidFill>
              </a:rPr>
            </a:br>
            <a:br>
              <a:rPr lang="en-US" sz="6000" b="1" dirty="0">
                <a:solidFill>
                  <a:srgbClr val="C00000"/>
                </a:solidFill>
              </a:rPr>
            </a:br>
            <a:br>
              <a:rPr lang="en-US" sz="6000" b="1" dirty="0">
                <a:solidFill>
                  <a:srgbClr val="C00000"/>
                </a:solidFill>
              </a:rPr>
            </a:b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BE229-8AE8-5BA4-0745-36CCE525B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5" y="2224216"/>
            <a:ext cx="8825658" cy="3413565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Triggers activate the sympathetic nervous system, leading to feelings of fear, anxiety, or stress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Triggers are sensory reminders, usually of past trauma, that can cause an intense and unexpected emotional and physiological reaction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Triggers activate the fight, flight, freeze, and fawn responses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Triggers result from an individual’s personal narrative and are highly individualized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934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fire alarm on a white wall&#10;&#10;AI-generated content may be incorrect.">
            <a:extLst>
              <a:ext uri="{FF2B5EF4-FFF2-40B4-BE49-F238E27FC236}">
                <a16:creationId xmlns:a16="http://schemas.microsoft.com/office/drawing/2014/main" id="{32099637-4FF8-5257-5567-4DDBCA3A4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908452" y="627741"/>
            <a:ext cx="4024354" cy="536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68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40A3D-DB88-1464-A32D-E2F5DA886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553251"/>
            <a:ext cx="8825657" cy="3834332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FFC000"/>
                </a:solidFill>
              </a:rPr>
              <a:t>TRIGGERS ARE OUR FRIEND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83AAC-AA5F-729E-FA36-65B655917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2803" y="1506071"/>
            <a:ext cx="7745506" cy="4131710"/>
          </a:xfrm>
        </p:spPr>
        <p:txBody>
          <a:bodyPr>
            <a:normAutofit fontScale="92500" lnSpcReduction="20000"/>
          </a:bodyPr>
          <a:lstStyle/>
          <a:p>
            <a:pPr algn="ctr"/>
            <a:endParaRPr lang="en-US" sz="3200" b="1" dirty="0">
              <a:solidFill>
                <a:schemeClr val="tx2"/>
              </a:solidFill>
            </a:endParaRPr>
          </a:p>
          <a:p>
            <a:pPr algn="ctr"/>
            <a:r>
              <a:rPr lang="en-US" sz="3200" b="1" dirty="0">
                <a:solidFill>
                  <a:schemeClr val="tx2"/>
                </a:solidFill>
              </a:rPr>
              <a:t>WHY?</a:t>
            </a:r>
          </a:p>
          <a:p>
            <a:pPr algn="ctr"/>
            <a:endParaRPr lang="en-US" dirty="0"/>
          </a:p>
          <a:p>
            <a:pPr algn="ctr"/>
            <a:r>
              <a:rPr lang="en-US" sz="2800" dirty="0">
                <a:solidFill>
                  <a:schemeClr val="tx2"/>
                </a:solidFill>
              </a:rPr>
              <a:t>Because they come to us as reminders of wounded places that need our help.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>
                <a:solidFill>
                  <a:schemeClr val="tx2"/>
                </a:solidFill>
              </a:rPr>
              <a:t>They are powerful parts of ourselves, lost experiences suspended in space and time, longing to be reclaimed and embodied.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377E79-1E4B-C91F-AD82-AB0D311704F0}"/>
              </a:ext>
            </a:extLst>
          </p:cNvPr>
          <p:cNvSpPr txBox="1"/>
          <p:nvPr/>
        </p:nvSpPr>
        <p:spPr>
          <a:xfrm>
            <a:off x="5885970" y="6062703"/>
            <a:ext cx="4102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JAN WINHALL  2024  </a:t>
            </a:r>
          </a:p>
        </p:txBody>
      </p:sp>
    </p:spTree>
    <p:extLst>
      <p:ext uri="{BB962C8B-B14F-4D97-AF65-F5344CB8AC3E}">
        <p14:creationId xmlns:p14="http://schemas.microsoft.com/office/powerpoint/2010/main" val="186078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person climbing a ladder&#10;&#10;Description automatically generated">
            <a:extLst>
              <a:ext uri="{FF2B5EF4-FFF2-40B4-BE49-F238E27FC236}">
                <a16:creationId xmlns:a16="http://schemas.microsoft.com/office/drawing/2014/main" id="{54FE178D-53AA-5C0D-6566-A816DBD38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228" y="213634"/>
            <a:ext cx="6170712" cy="643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365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98F88-A4B2-3D6D-A90C-5B3C8A844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</a:rPr>
              <a:t>GLIMMERS</a:t>
            </a:r>
            <a:br>
              <a:rPr lang="en-US" sz="6000" b="1" dirty="0">
                <a:solidFill>
                  <a:srgbClr val="FFFF00"/>
                </a:solidFill>
              </a:rPr>
            </a:br>
            <a:br>
              <a:rPr lang="en-US" sz="6000" b="1" dirty="0">
                <a:solidFill>
                  <a:srgbClr val="FFFF00"/>
                </a:solidFill>
              </a:rPr>
            </a:br>
            <a:br>
              <a:rPr lang="en-US" sz="6000" b="1" dirty="0">
                <a:solidFill>
                  <a:srgbClr val="FFFF00"/>
                </a:solidFill>
              </a:rPr>
            </a:br>
            <a:br>
              <a:rPr lang="en-US" sz="6000" b="1" dirty="0">
                <a:solidFill>
                  <a:srgbClr val="FFFF00"/>
                </a:solidFill>
              </a:rPr>
            </a:b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A6F297-7416-DC8B-DD29-FE8FB966E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4508" y="1475334"/>
            <a:ext cx="10373445" cy="4902414"/>
          </a:xfrm>
        </p:spPr>
        <p:txBody>
          <a:bodyPr>
            <a:noAutofit/>
          </a:bodyPr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Glimmers are Small subtle moments that cue our nervous system to feel safe, calm, and connected, prompting a sense of well-being and regulation.</a:t>
            </a:r>
          </a:p>
          <a:p>
            <a:pPr algn="ctr"/>
            <a:endParaRPr lang="en-US" sz="2800" b="1" dirty="0">
              <a:solidFill>
                <a:schemeClr val="tx1"/>
              </a:solidFill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They are not necessarily grand or life-altering experiences, but rather small, everyday moments that can have a positive impact on our nervous system.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2DBD96-16B7-8B6A-3180-979D4E278CBB}"/>
              </a:ext>
            </a:extLst>
          </p:cNvPr>
          <p:cNvSpPr txBox="1"/>
          <p:nvPr/>
        </p:nvSpPr>
        <p:spPr>
          <a:xfrm>
            <a:off x="6838790" y="6208699"/>
            <a:ext cx="3191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DEB DANA</a:t>
            </a:r>
          </a:p>
        </p:txBody>
      </p:sp>
    </p:spTree>
    <p:extLst>
      <p:ext uri="{BB962C8B-B14F-4D97-AF65-F5344CB8AC3E}">
        <p14:creationId xmlns:p14="http://schemas.microsoft.com/office/powerpoint/2010/main" val="21069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E1BAA-C95C-2623-ED21-A6015F1FA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238206"/>
            <a:ext cx="8825657" cy="860400"/>
          </a:xfrm>
        </p:spPr>
        <p:txBody>
          <a:bodyPr/>
          <a:lstStyle/>
          <a:p>
            <a:pPr algn="ctr"/>
            <a:r>
              <a:rPr lang="en-US" sz="5400" b="1" dirty="0">
                <a:solidFill>
                  <a:srgbClr val="FFFF00"/>
                </a:solidFill>
              </a:rPr>
              <a:t>EXAMPLES OF GLIMMERS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A43FD-8198-D713-8AC4-1784F7DE7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5" y="1529122"/>
            <a:ext cx="8825658" cy="4134011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SEEING A FRIENDLY FACE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HEARING A SOOTHING SOUND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NOTICING SOMETHING IN THE ENVIRONMENT THAT BRINGS A SMILE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FEELING A TINY CHANGE IN YOUR BODY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NOTICING A THOUGHT THAT HOLDS A HINT OF HOPE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SMELLING LAVENDER OR SOME OTHER RELAXING SCENT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PETTING A DOG OR CAT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BEING IN NATURE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A STRANGER SMILING AT YOU IN PUBLIC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THE PERFECT CUP OF COFFEE OR TEA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937E36-456F-3A50-1632-7EE450A13D98}"/>
              </a:ext>
            </a:extLst>
          </p:cNvPr>
          <p:cNvSpPr txBox="1"/>
          <p:nvPr/>
        </p:nvSpPr>
        <p:spPr>
          <a:xfrm>
            <a:off x="7399724" y="6101123"/>
            <a:ext cx="1231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DEB DANA</a:t>
            </a:r>
          </a:p>
        </p:txBody>
      </p:sp>
    </p:spTree>
    <p:extLst>
      <p:ext uri="{BB962C8B-B14F-4D97-AF65-F5344CB8AC3E}">
        <p14:creationId xmlns:p14="http://schemas.microsoft.com/office/powerpoint/2010/main" val="324865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D93EAA-F369-2588-6788-8ECA10D2C379}"/>
              </a:ext>
            </a:extLst>
          </p:cNvPr>
          <p:cNvSpPr txBox="1"/>
          <p:nvPr/>
        </p:nvSpPr>
        <p:spPr>
          <a:xfrm>
            <a:off x="1" y="1474573"/>
            <a:ext cx="148525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/>
              <a:t> </a:t>
            </a:r>
          </a:p>
          <a:p>
            <a:pPr algn="just"/>
            <a:r>
              <a:rPr lang="en-US" sz="6000"/>
              <a:t>EXERCISES </a:t>
            </a:r>
            <a:r>
              <a:rPr lang="en-US" sz="6000" dirty="0"/>
              <a:t>FOR VAGAL TONING</a:t>
            </a:r>
          </a:p>
        </p:txBody>
      </p:sp>
    </p:spTree>
    <p:extLst>
      <p:ext uri="{BB962C8B-B14F-4D97-AF65-F5344CB8AC3E}">
        <p14:creationId xmlns:p14="http://schemas.microsoft.com/office/powerpoint/2010/main" val="28352567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person doing exercises&#10;&#10;AI-generated content may be incorrect.">
            <a:extLst>
              <a:ext uri="{FF2B5EF4-FFF2-40B4-BE49-F238E27FC236}">
                <a16:creationId xmlns:a16="http://schemas.microsoft.com/office/drawing/2014/main" id="{E19311AD-976E-B846-E1E1-D16EACBDE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744" y="0"/>
            <a:ext cx="500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14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nging into a shower&#10;&#10;AI-generated content may be incorrect.">
            <a:extLst>
              <a:ext uri="{FF2B5EF4-FFF2-40B4-BE49-F238E27FC236}">
                <a16:creationId xmlns:a16="http://schemas.microsoft.com/office/drawing/2014/main" id="{5AE686B2-F530-17AA-CCE9-5B1A15C00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155" y="1761606"/>
            <a:ext cx="6551018" cy="43673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4B67C8-3AE8-7215-F2DE-FAB1521EF44C}"/>
              </a:ext>
            </a:extLst>
          </p:cNvPr>
          <p:cNvSpPr txBox="1"/>
          <p:nvPr/>
        </p:nvSpPr>
        <p:spPr>
          <a:xfrm>
            <a:off x="1698171" y="645459"/>
            <a:ext cx="84831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 Black" panose="020B0A04020102020204" pitchFamily="34" charset="0"/>
              </a:rPr>
              <a:t>SINGING</a:t>
            </a:r>
          </a:p>
        </p:txBody>
      </p:sp>
    </p:spTree>
    <p:extLst>
      <p:ext uri="{BB962C8B-B14F-4D97-AF65-F5344CB8AC3E}">
        <p14:creationId xmlns:p14="http://schemas.microsoft.com/office/powerpoint/2010/main" val="3497836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A007A-9B86-3D7C-649C-ECE9A29AA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b="1" dirty="0"/>
              <a:t>What Is Trauma?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B0963-0E29-9309-1E36-7D402CF589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200" dirty="0"/>
              <a:t>Traumatic Event vs. Pervasive Trauma</a:t>
            </a:r>
          </a:p>
        </p:txBody>
      </p:sp>
    </p:spTree>
    <p:extLst>
      <p:ext uri="{BB962C8B-B14F-4D97-AF65-F5344CB8AC3E}">
        <p14:creationId xmlns:p14="http://schemas.microsoft.com/office/powerpoint/2010/main" val="22879587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girls posing for a picture&#10;&#10;AI-generated content may be incorrect.">
            <a:extLst>
              <a:ext uri="{FF2B5EF4-FFF2-40B4-BE49-F238E27FC236}">
                <a16:creationId xmlns:a16="http://schemas.microsoft.com/office/drawing/2014/main" id="{F78489A3-7963-AC8E-523F-90E6B62BE7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63" y="254000"/>
            <a:ext cx="4762500" cy="6350000"/>
          </a:xfrm>
          <a:prstGeom prst="rect">
            <a:avLst/>
          </a:prstGeom>
        </p:spPr>
      </p:pic>
      <p:pic>
        <p:nvPicPr>
          <p:cNvPr id="5" name="Picture 4" descr="A group of people cheering&#10;&#10;AI-generated content may be incorrect.">
            <a:extLst>
              <a:ext uri="{FF2B5EF4-FFF2-40B4-BE49-F238E27FC236}">
                <a16:creationId xmlns:a16="http://schemas.microsoft.com/office/drawing/2014/main" id="{0DF713A6-AC51-50F5-7946-DFD28D871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84" y="2012092"/>
            <a:ext cx="5730919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23471C-36A5-6F44-1EFE-80B213197528}"/>
              </a:ext>
            </a:extLst>
          </p:cNvPr>
          <p:cNvSpPr txBox="1"/>
          <p:nvPr/>
        </p:nvSpPr>
        <p:spPr>
          <a:xfrm>
            <a:off x="430984" y="583986"/>
            <a:ext cx="64846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 Black" panose="020B0A04020102020204" pitchFamily="34" charset="0"/>
              </a:rPr>
              <a:t>LAUGHTER</a:t>
            </a:r>
          </a:p>
        </p:txBody>
      </p:sp>
    </p:spTree>
    <p:extLst>
      <p:ext uri="{BB962C8B-B14F-4D97-AF65-F5344CB8AC3E}">
        <p14:creationId xmlns:p14="http://schemas.microsoft.com/office/powerpoint/2010/main" val="39895568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's legs&#10;&#10;AI-generated content may be incorrect.">
            <a:extLst>
              <a:ext uri="{FF2B5EF4-FFF2-40B4-BE49-F238E27FC236}">
                <a16:creationId xmlns:a16="http://schemas.microsoft.com/office/drawing/2014/main" id="{E274FD4E-BB19-9889-6373-A66B3AB0A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90" y="1628413"/>
            <a:ext cx="8798219" cy="48081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3D899A-F79F-DB68-51E4-B009C0141A39}"/>
              </a:ext>
            </a:extLst>
          </p:cNvPr>
          <p:cNvSpPr txBox="1"/>
          <p:nvPr/>
        </p:nvSpPr>
        <p:spPr>
          <a:xfrm>
            <a:off x="1590595" y="299677"/>
            <a:ext cx="8904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 Black" panose="020B0A04020102020204" pitchFamily="34" charset="0"/>
              </a:rPr>
              <a:t>BILATERAL MOVEMENT</a:t>
            </a:r>
          </a:p>
        </p:txBody>
      </p:sp>
    </p:spTree>
    <p:extLst>
      <p:ext uri="{BB962C8B-B14F-4D97-AF65-F5344CB8AC3E}">
        <p14:creationId xmlns:p14="http://schemas.microsoft.com/office/powerpoint/2010/main" val="18423491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D373D3-34C5-8E3D-0DB6-0819F3846223}"/>
              </a:ext>
            </a:extLst>
          </p:cNvPr>
          <p:cNvSpPr txBox="1"/>
          <p:nvPr/>
        </p:nvSpPr>
        <p:spPr>
          <a:xfrm>
            <a:off x="261258" y="345782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DEEP AND MINDFUL BREATHING</a:t>
            </a:r>
          </a:p>
        </p:txBody>
      </p:sp>
      <p:pic>
        <p:nvPicPr>
          <p:cNvPr id="4" name="Picture 3" descr="A person sitting cross legged with her hands on her mouth&#10;&#10;AI-generated content may be incorrect.">
            <a:extLst>
              <a:ext uri="{FF2B5EF4-FFF2-40B4-BE49-F238E27FC236}">
                <a16:creationId xmlns:a16="http://schemas.microsoft.com/office/drawing/2014/main" id="{E8766661-34A0-3E66-D10E-55564965C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443855" y="1700872"/>
            <a:ext cx="5304289" cy="436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6128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E0A156-E6E7-1AEC-8E29-F83F252D8105}"/>
              </a:ext>
            </a:extLst>
          </p:cNvPr>
          <p:cNvSpPr txBox="1"/>
          <p:nvPr/>
        </p:nvSpPr>
        <p:spPr>
          <a:xfrm>
            <a:off x="214684" y="539018"/>
            <a:ext cx="12136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 Black" panose="020B0A04020102020204" pitchFamily="34" charset="0"/>
              </a:rPr>
              <a:t>BOX BREATHING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3938F8-2DB2-9960-5BDB-5F2C9B6CF7C7}"/>
              </a:ext>
            </a:extLst>
          </p:cNvPr>
          <p:cNvSpPr txBox="1"/>
          <p:nvPr/>
        </p:nvSpPr>
        <p:spPr>
          <a:xfrm>
            <a:off x="1927654" y="2273643"/>
            <a:ext cx="86999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latin typeface="Arial Black" panose="020B0A04020102020204" pitchFamily="34" charset="0"/>
            </a:endParaRPr>
          </a:p>
          <a:p>
            <a:r>
              <a:rPr lang="en-US" sz="3600" dirty="0">
                <a:latin typeface="Arial Black" panose="020B0A04020102020204" pitchFamily="34" charset="0"/>
              </a:rPr>
              <a:t>									</a:t>
            </a:r>
          </a:p>
          <a:p>
            <a:r>
              <a:rPr lang="en-US" sz="3600" dirty="0">
                <a:latin typeface="Arial Black" panose="020B0A04020102020204" pitchFamily="34" charset="0"/>
              </a:rPr>
              <a:t>		In</a:t>
            </a:r>
          </a:p>
          <a:p>
            <a:r>
              <a:rPr lang="en-US" sz="3600" dirty="0">
                <a:latin typeface="Arial Black" panose="020B0A04020102020204" pitchFamily="34" charset="0"/>
              </a:rPr>
              <a:t>				</a:t>
            </a:r>
          </a:p>
          <a:p>
            <a:r>
              <a:rPr lang="en-US" sz="3600" dirty="0">
                <a:latin typeface="Arial Black" panose="020B0A04020102020204" pitchFamily="34" charset="0"/>
              </a:rPr>
              <a:t>					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BE762C-5C76-96D8-C026-CA6DB9E8EA29}"/>
              </a:ext>
            </a:extLst>
          </p:cNvPr>
          <p:cNvSpPr/>
          <p:nvPr/>
        </p:nvSpPr>
        <p:spPr>
          <a:xfrm>
            <a:off x="4876800" y="2833816"/>
            <a:ext cx="2833816" cy="2710249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0000"/>
              </a:highlight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FFD67FD8-1E82-85E4-9B02-ADCB5AE5296D}"/>
              </a:ext>
            </a:extLst>
          </p:cNvPr>
          <p:cNvSpPr/>
          <p:nvPr/>
        </p:nvSpPr>
        <p:spPr>
          <a:xfrm>
            <a:off x="7895920" y="2833816"/>
            <a:ext cx="506675" cy="2710249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3E87FC5-C606-56CC-E458-D49971E42C81}"/>
              </a:ext>
            </a:extLst>
          </p:cNvPr>
          <p:cNvSpPr/>
          <p:nvPr/>
        </p:nvSpPr>
        <p:spPr>
          <a:xfrm>
            <a:off x="4876800" y="2212025"/>
            <a:ext cx="2833816" cy="4405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F8EC3B1C-88F0-498E-F8EB-B6F88BFF087B}"/>
              </a:ext>
            </a:extLst>
          </p:cNvPr>
          <p:cNvSpPr/>
          <p:nvPr/>
        </p:nvSpPr>
        <p:spPr>
          <a:xfrm>
            <a:off x="4777946" y="5676955"/>
            <a:ext cx="3117974" cy="484328"/>
          </a:xfrm>
          <a:prstGeom prst="left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9EA24989-603F-0045-C68C-1737AE931802}"/>
              </a:ext>
            </a:extLst>
          </p:cNvPr>
          <p:cNvSpPr/>
          <p:nvPr/>
        </p:nvSpPr>
        <p:spPr>
          <a:xfrm>
            <a:off x="4171470" y="2957384"/>
            <a:ext cx="387226" cy="2397211"/>
          </a:xfrm>
          <a:prstGeom prst="up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068EEE-871F-2512-8208-3A9A537402C4}"/>
              </a:ext>
            </a:extLst>
          </p:cNvPr>
          <p:cNvSpPr txBox="1"/>
          <p:nvPr/>
        </p:nvSpPr>
        <p:spPr>
          <a:xfrm>
            <a:off x="9069860" y="3429000"/>
            <a:ext cx="1194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Out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508E63-09CE-A12A-7928-1ABD073AD383}"/>
              </a:ext>
            </a:extLst>
          </p:cNvPr>
          <p:cNvSpPr txBox="1"/>
          <p:nvPr/>
        </p:nvSpPr>
        <p:spPr>
          <a:xfrm>
            <a:off x="5568779" y="6161283"/>
            <a:ext cx="2055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Hold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6146CD-A44B-45A9-96E8-BE8E88449D8B}"/>
              </a:ext>
            </a:extLst>
          </p:cNvPr>
          <p:cNvSpPr txBox="1"/>
          <p:nvPr/>
        </p:nvSpPr>
        <p:spPr>
          <a:xfrm>
            <a:off x="5651156" y="1486429"/>
            <a:ext cx="21171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Hold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13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DF732F-7EB3-1AB8-5AF8-A3F0631894CE}"/>
              </a:ext>
            </a:extLst>
          </p:cNvPr>
          <p:cNvSpPr txBox="1"/>
          <p:nvPr/>
        </p:nvSpPr>
        <p:spPr>
          <a:xfrm>
            <a:off x="131805" y="29656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 Black" panose="020B0A04020102020204" pitchFamily="34" charset="0"/>
              </a:rPr>
              <a:t>Wim Hof Breathing</a:t>
            </a:r>
          </a:p>
        </p:txBody>
      </p:sp>
      <p:pic>
        <p:nvPicPr>
          <p:cNvPr id="6" name="Picture 5" descr="A person sitting on snow with instructions&#10;&#10;AI-generated content may be incorrect.">
            <a:extLst>
              <a:ext uri="{FF2B5EF4-FFF2-40B4-BE49-F238E27FC236}">
                <a16:creationId xmlns:a16="http://schemas.microsoft.com/office/drawing/2014/main" id="{551C08C2-D76E-CE0D-CC50-7D94BD0DD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478" y="1127559"/>
            <a:ext cx="9086850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282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the snow&#10;&#10;AI-generated content may be incorrect.">
            <a:extLst>
              <a:ext uri="{FF2B5EF4-FFF2-40B4-BE49-F238E27FC236}">
                <a16:creationId xmlns:a16="http://schemas.microsoft.com/office/drawing/2014/main" id="{F5768016-299F-2D3A-1BE3-8F3792220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852" y="1584522"/>
            <a:ext cx="8344861" cy="46575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8DD5A0-953A-35C6-0038-73BB5163C898}"/>
              </a:ext>
            </a:extLst>
          </p:cNvPr>
          <p:cNvSpPr txBox="1"/>
          <p:nvPr/>
        </p:nvSpPr>
        <p:spPr>
          <a:xfrm flipH="1">
            <a:off x="1644696" y="676692"/>
            <a:ext cx="8682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Arial Black" panose="020B0A04020102020204" pitchFamily="34" charset="0"/>
              </a:rPr>
              <a:t>COLD EXPOSURE</a:t>
            </a:r>
          </a:p>
        </p:txBody>
      </p:sp>
    </p:spTree>
    <p:extLst>
      <p:ext uri="{BB962C8B-B14F-4D97-AF65-F5344CB8AC3E}">
        <p14:creationId xmlns:p14="http://schemas.microsoft.com/office/powerpoint/2010/main" val="30625995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hot tub&#10;&#10;AI-generated content may be incorrect.">
            <a:extLst>
              <a:ext uri="{FF2B5EF4-FFF2-40B4-BE49-F238E27FC236}">
                <a16:creationId xmlns:a16="http://schemas.microsoft.com/office/drawing/2014/main" id="{C6A83B54-9227-FC70-306F-24C12E6D1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2706" y="556265"/>
            <a:ext cx="4450123" cy="3337592"/>
          </a:xfrm>
          <a:prstGeom prst="rect">
            <a:avLst/>
          </a:prstGeom>
        </p:spPr>
      </p:pic>
      <p:pic>
        <p:nvPicPr>
          <p:cNvPr id="5" name="Picture 4" descr="A person taking a selfie&#10;&#10;AI-generated content may be incorrect.">
            <a:extLst>
              <a:ext uri="{FF2B5EF4-FFF2-40B4-BE49-F238E27FC236}">
                <a16:creationId xmlns:a16="http://schemas.microsoft.com/office/drawing/2014/main" id="{BB7CC0F0-5DC0-FA39-32B6-C1046C0EB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2472" y="3594834"/>
            <a:ext cx="3763683" cy="2822762"/>
          </a:xfrm>
          <a:prstGeom prst="rect">
            <a:avLst/>
          </a:prstGeom>
        </p:spPr>
      </p:pic>
      <p:pic>
        <p:nvPicPr>
          <p:cNvPr id="7" name="Picture 6" descr="A person in a hot tub&#10;&#10;AI-generated content may be incorrect.">
            <a:extLst>
              <a:ext uri="{FF2B5EF4-FFF2-40B4-BE49-F238E27FC236}">
                <a16:creationId xmlns:a16="http://schemas.microsoft.com/office/drawing/2014/main" id="{78C140F6-DDD1-8C09-A980-8ECAA769ED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4" y="76841"/>
            <a:ext cx="2740319" cy="3653758"/>
          </a:xfrm>
          <a:prstGeom prst="rect">
            <a:avLst/>
          </a:prstGeom>
        </p:spPr>
      </p:pic>
      <p:pic>
        <p:nvPicPr>
          <p:cNvPr id="9" name="Picture 8" descr="A person in a hot tub with her hands together&#10;&#10;AI-generated content may be incorrect.">
            <a:extLst>
              <a:ext uri="{FF2B5EF4-FFF2-40B4-BE49-F238E27FC236}">
                <a16:creationId xmlns:a16="http://schemas.microsoft.com/office/drawing/2014/main" id="{4644DE9B-3ECA-E2F8-5128-B820C4BEC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061" y="3124373"/>
            <a:ext cx="3682395" cy="3679838"/>
          </a:xfrm>
          <a:prstGeom prst="rect">
            <a:avLst/>
          </a:prstGeom>
        </p:spPr>
      </p:pic>
      <p:pic>
        <p:nvPicPr>
          <p:cNvPr id="11" name="Picture 10" descr="A person in a swimsuit with a dog&#10;&#10;AI-generated content may be incorrect.">
            <a:extLst>
              <a:ext uri="{FF2B5EF4-FFF2-40B4-BE49-F238E27FC236}">
                <a16:creationId xmlns:a16="http://schemas.microsoft.com/office/drawing/2014/main" id="{D1632374-BAB6-9D70-3810-E5B01B3FDB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3790" y="3305637"/>
            <a:ext cx="4376057" cy="2021738"/>
          </a:xfrm>
          <a:prstGeom prst="rect">
            <a:avLst/>
          </a:prstGeom>
        </p:spPr>
      </p:pic>
      <p:pic>
        <p:nvPicPr>
          <p:cNvPr id="13" name="Picture 12" descr="A person in a tub of water&#10;&#10;AI-generated content may be incorrect.">
            <a:extLst>
              <a:ext uri="{FF2B5EF4-FFF2-40B4-BE49-F238E27FC236}">
                <a16:creationId xmlns:a16="http://schemas.microsoft.com/office/drawing/2014/main" id="{A6426D03-5B0B-D98B-4340-AEF0FF4082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744" y="53789"/>
            <a:ext cx="2855994" cy="2963838"/>
          </a:xfrm>
          <a:prstGeom prst="rect">
            <a:avLst/>
          </a:prstGeom>
        </p:spPr>
      </p:pic>
      <p:pic>
        <p:nvPicPr>
          <p:cNvPr id="15" name="Picture 14" descr="A person and a child in a tub&#10;&#10;AI-generated content may be incorrect.">
            <a:extLst>
              <a:ext uri="{FF2B5EF4-FFF2-40B4-BE49-F238E27FC236}">
                <a16:creationId xmlns:a16="http://schemas.microsoft.com/office/drawing/2014/main" id="{79E0CE54-CDC5-B801-6B7F-A4E4F7407B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06" y="4241084"/>
            <a:ext cx="2846323" cy="213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8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a person stretching&#10;&#10;AI-generated content may be incorrect.">
            <a:extLst>
              <a:ext uri="{FF2B5EF4-FFF2-40B4-BE49-F238E27FC236}">
                <a16:creationId xmlns:a16="http://schemas.microsoft.com/office/drawing/2014/main" id="{11586536-7BD6-4E00-5376-AA77C6A25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88" y="1819278"/>
            <a:ext cx="4117504" cy="4117504"/>
          </a:xfrm>
          <a:prstGeom prst="rect">
            <a:avLst/>
          </a:prstGeom>
        </p:spPr>
      </p:pic>
      <p:pic>
        <p:nvPicPr>
          <p:cNvPr id="5" name="Picture 4" descr="A dog doing a yoga pose&#10;&#10;AI-generated content may be incorrect.">
            <a:extLst>
              <a:ext uri="{FF2B5EF4-FFF2-40B4-BE49-F238E27FC236}">
                <a16:creationId xmlns:a16="http://schemas.microsoft.com/office/drawing/2014/main" id="{B890E286-7DF3-3D46-1404-0D7707357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623" y="1758083"/>
            <a:ext cx="4059839" cy="40598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430DB1-4C16-6EC1-BB1C-EA14C01D5466}"/>
              </a:ext>
            </a:extLst>
          </p:cNvPr>
          <p:cNvSpPr txBox="1"/>
          <p:nvPr/>
        </p:nvSpPr>
        <p:spPr>
          <a:xfrm>
            <a:off x="1137237" y="338096"/>
            <a:ext cx="95666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rial Black" panose="020B0A04020102020204" pitchFamily="34" charset="0"/>
              </a:rPr>
              <a:t>YOGA</a:t>
            </a:r>
          </a:p>
        </p:txBody>
      </p:sp>
    </p:spTree>
    <p:extLst>
      <p:ext uri="{BB962C8B-B14F-4D97-AF65-F5344CB8AC3E}">
        <p14:creationId xmlns:p14="http://schemas.microsoft.com/office/powerpoint/2010/main" val="13408254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g sitting on a rug&#10;&#10;AI-generated content may be incorrect.">
            <a:extLst>
              <a:ext uri="{FF2B5EF4-FFF2-40B4-BE49-F238E27FC236}">
                <a16:creationId xmlns:a16="http://schemas.microsoft.com/office/drawing/2014/main" id="{B084A225-A124-2E31-C232-A4B91085D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17" y="1362005"/>
            <a:ext cx="4294682" cy="50415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529552-05AC-A881-EC34-25AF267AB964}"/>
              </a:ext>
            </a:extLst>
          </p:cNvPr>
          <p:cNvSpPr txBox="1"/>
          <p:nvPr/>
        </p:nvSpPr>
        <p:spPr>
          <a:xfrm>
            <a:off x="-99892" y="-146100"/>
            <a:ext cx="12192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latin typeface="Arial Black" panose="020B0A04020102020204" pitchFamily="34" charset="0"/>
            </a:endParaRPr>
          </a:p>
          <a:p>
            <a:pPr algn="ctr"/>
            <a:r>
              <a:rPr lang="en-US" sz="6000" dirty="0">
                <a:latin typeface="Arial Black" panose="020B0A04020102020204" pitchFamily="34" charset="0"/>
              </a:rPr>
              <a:t>MEDITATION</a:t>
            </a:r>
          </a:p>
        </p:txBody>
      </p:sp>
    </p:spTree>
    <p:extLst>
      <p:ext uri="{BB962C8B-B14F-4D97-AF65-F5344CB8AC3E}">
        <p14:creationId xmlns:p14="http://schemas.microsoft.com/office/powerpoint/2010/main" val="20110105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ith big hair and red lipstick&#10;&#10;AI-generated content may be incorrect.">
            <a:extLst>
              <a:ext uri="{FF2B5EF4-FFF2-40B4-BE49-F238E27FC236}">
                <a16:creationId xmlns:a16="http://schemas.microsoft.com/office/drawing/2014/main" id="{823B5999-2702-0C74-7192-300F2BC12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45715" y="1210489"/>
            <a:ext cx="4061624" cy="50782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E58C15-E1D4-FC1C-A70C-AFC3ECBB3C45}"/>
              </a:ext>
            </a:extLst>
          </p:cNvPr>
          <p:cNvSpPr txBox="1"/>
          <p:nvPr/>
        </p:nvSpPr>
        <p:spPr>
          <a:xfrm>
            <a:off x="6845715" y="6353935"/>
            <a:ext cx="40616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corazondecancion.blogspot.com/2021/04/tina-turner-two-people-letra-en-ingles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EA7E09-2573-ECE2-CECE-65F57E822989}"/>
              </a:ext>
            </a:extLst>
          </p:cNvPr>
          <p:cNvSpPr txBox="1"/>
          <p:nvPr/>
        </p:nvSpPr>
        <p:spPr>
          <a:xfrm flipH="1">
            <a:off x="960818" y="1353386"/>
            <a:ext cx="53554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CHANTING,  HUMMING,  CONTEMPLATIVE PRAYER</a:t>
            </a:r>
          </a:p>
        </p:txBody>
      </p:sp>
    </p:spTree>
    <p:extLst>
      <p:ext uri="{BB962C8B-B14F-4D97-AF65-F5344CB8AC3E}">
        <p14:creationId xmlns:p14="http://schemas.microsoft.com/office/powerpoint/2010/main" val="3309460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E2DE8-B717-5E69-1F54-E30CC1297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92905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Wound Identification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BAD8E-1C71-6985-35B9-19062A772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12034"/>
            <a:ext cx="10515600" cy="461042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2000" i="1" dirty="0"/>
              <a:t>*8</a:t>
            </a:r>
          </a:p>
          <a:p>
            <a:pPr marL="0" indent="0">
              <a:buNone/>
            </a:pPr>
            <a:endParaRPr lang="en-US" sz="2000" b="1" i="1" dirty="0"/>
          </a:p>
          <a:p>
            <a:pPr marL="0" indent="0">
              <a:buNone/>
            </a:pPr>
            <a:endParaRPr lang="en-US" sz="2000" b="1" i="1" dirty="0"/>
          </a:p>
          <a:p>
            <a:pPr marL="0" indent="0">
              <a:buNone/>
            </a:pPr>
            <a:endParaRPr lang="en-US" sz="2000" b="1" i="1" dirty="0"/>
          </a:p>
          <a:p>
            <a:pPr marL="0" indent="0">
              <a:buNone/>
            </a:pPr>
            <a:endParaRPr lang="en-US" sz="2000" b="1" i="1" dirty="0"/>
          </a:p>
          <a:p>
            <a:pPr marL="0" indent="0" algn="ctr">
              <a:buNone/>
            </a:pPr>
            <a:r>
              <a:rPr lang="en-US" sz="8000" b="1" i="1" dirty="0"/>
              <a:t>Conceptualized by Bobby Chapman, LADAC II, LMSW</a:t>
            </a:r>
          </a:p>
        </p:txBody>
      </p:sp>
      <p:pic>
        <p:nvPicPr>
          <p:cNvPr id="5" name="Picture 4" descr="A person standing outside with his hands together&#10;&#10;AI-generated content may be incorrect.">
            <a:extLst>
              <a:ext uri="{FF2B5EF4-FFF2-40B4-BE49-F238E27FC236}">
                <a16:creationId xmlns:a16="http://schemas.microsoft.com/office/drawing/2014/main" id="{2375737E-2397-4773-29E6-03BE12B5D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215" y="1705215"/>
            <a:ext cx="2795347" cy="279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575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4FCEB0A-7E28-AE48-24C6-1F540FD1A54E}"/>
              </a:ext>
            </a:extLst>
          </p:cNvPr>
          <p:cNvSpPr txBox="1"/>
          <p:nvPr/>
        </p:nvSpPr>
        <p:spPr>
          <a:xfrm>
            <a:off x="2866145" y="145997"/>
            <a:ext cx="5701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COREGULATION</a:t>
            </a:r>
          </a:p>
        </p:txBody>
      </p:sp>
      <p:pic>
        <p:nvPicPr>
          <p:cNvPr id="7" name="Picture 6" descr="A quote on a white background&#10;&#10;AI-generated content may be incorrect.">
            <a:extLst>
              <a:ext uri="{FF2B5EF4-FFF2-40B4-BE49-F238E27FC236}">
                <a16:creationId xmlns:a16="http://schemas.microsoft.com/office/drawing/2014/main" id="{BA18FC0E-DC63-63E0-622C-F166A6FCF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44" y="1529256"/>
            <a:ext cx="3993535" cy="3797556"/>
          </a:xfrm>
          <a:prstGeom prst="rect">
            <a:avLst/>
          </a:prstGeom>
        </p:spPr>
      </p:pic>
      <p:pic>
        <p:nvPicPr>
          <p:cNvPr id="3" name="Picture 2" descr="A person holding a baby&#10;&#10;AI-generated content may be incorrect.">
            <a:extLst>
              <a:ext uri="{FF2B5EF4-FFF2-40B4-BE49-F238E27FC236}">
                <a16:creationId xmlns:a16="http://schemas.microsoft.com/office/drawing/2014/main" id="{6474BE3B-74D6-B4B5-B290-FDBA009FB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8892"/>
            <a:ext cx="4090627" cy="545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214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leaf on a branch&#10;&#10;AI-generated content may be incorrect.">
            <a:extLst>
              <a:ext uri="{FF2B5EF4-FFF2-40B4-BE49-F238E27FC236}">
                <a16:creationId xmlns:a16="http://schemas.microsoft.com/office/drawing/2014/main" id="{3BFCE0B0-AB02-B755-0F17-45088D19C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889" y="436605"/>
            <a:ext cx="7306338" cy="583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411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A8D363-4081-D4DA-6157-C18BFC80D698}"/>
              </a:ext>
            </a:extLst>
          </p:cNvPr>
          <p:cNvSpPr txBox="1"/>
          <p:nvPr/>
        </p:nvSpPr>
        <p:spPr>
          <a:xfrm>
            <a:off x="963827" y="477795"/>
            <a:ext cx="8536311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Resources:</a:t>
            </a:r>
          </a:p>
          <a:p>
            <a:endParaRPr lang="en-US" sz="1600" dirty="0"/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600" i="1" u="sng" dirty="0">
                <a:latin typeface="+mj-lt"/>
              </a:rPr>
              <a:t>The Polyvagal Theory</a:t>
            </a:r>
          </a:p>
          <a:p>
            <a:pPr lvl="1"/>
            <a:r>
              <a:rPr lang="en-US" sz="1600" i="1" dirty="0">
                <a:latin typeface="+mj-lt"/>
              </a:rPr>
              <a:t>	Stephen W. Porges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i="1" u="sng" dirty="0">
                <a:latin typeface="+mj-lt"/>
              </a:rPr>
              <a:t> The Polyvagal Theory In Therapy</a:t>
            </a:r>
            <a:endParaRPr lang="en-US" sz="1600" dirty="0">
              <a:latin typeface="+mj-lt"/>
            </a:endParaRPr>
          </a:p>
          <a:p>
            <a:pPr lvl="1"/>
            <a:r>
              <a:rPr lang="en-US" sz="1600" i="1" dirty="0">
                <a:latin typeface="+mj-lt"/>
              </a:rPr>
              <a:t>	</a:t>
            </a:r>
            <a:r>
              <a:rPr lang="en-US" sz="1600" dirty="0">
                <a:latin typeface="+mj-lt"/>
              </a:rPr>
              <a:t>Deb Dana</a:t>
            </a:r>
          </a:p>
          <a:p>
            <a:pPr marL="628650" lvl="1" indent="-17145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600" i="1" u="sng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Anchored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	Deb Dana and Stephen Porges</a:t>
            </a:r>
          </a:p>
          <a:p>
            <a:pPr marL="628650" lvl="1" indent="-17145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600" i="1" u="sng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The Myth of Normal</a:t>
            </a:r>
          </a:p>
          <a:p>
            <a:pPr lvl="2"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Dr. Gabor Mate’ and Daniel Mate’</a:t>
            </a:r>
            <a:endParaRPr lang="en-US" sz="1600" dirty="0">
              <a:effectLst/>
              <a:latin typeface="+mj-lt"/>
              <a:ea typeface="Aptos" panose="020B0004020202020204" pitchFamily="34" charset="0"/>
            </a:endParaRPr>
          </a:p>
          <a:p>
            <a:pPr marL="628650" lvl="1" indent="-17145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600" i="1" u="sng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The Anxious Generation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	Jonathan Haidt</a:t>
            </a:r>
          </a:p>
          <a:p>
            <a:pPr marL="628650" lvl="1" indent="-17145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600" i="1" u="sng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The Sum of Us: What racism costs Everyone and how we can prosper together</a:t>
            </a:r>
          </a:p>
          <a:p>
            <a:pPr lvl="2"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Heather McGhee</a:t>
            </a:r>
          </a:p>
          <a:p>
            <a:pPr marL="628650" lvl="1" indent="-17145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600" i="1" u="sng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In The Realm of Hungry Ghosts: Close encounters with addiction </a:t>
            </a:r>
          </a:p>
          <a:p>
            <a:pPr lvl="2"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Dr. Gabor Mate</a:t>
            </a:r>
          </a:p>
          <a:p>
            <a:pPr marL="628650" lvl="1" indent="-17145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600" i="1" u="sng" dirty="0">
                <a:effectLst/>
                <a:latin typeface="+mj-lt"/>
                <a:ea typeface="Aptos" panose="020B0004020202020204" pitchFamily="34" charset="0"/>
              </a:rPr>
              <a:t>The Body Keeps The Score: Brain</a:t>
            </a:r>
            <a:r>
              <a:rPr lang="en-US" sz="1200" i="1" u="sng" dirty="0">
                <a:effectLst/>
                <a:latin typeface="+mj-lt"/>
                <a:ea typeface="Aptos" panose="020B0004020202020204" pitchFamily="34" charset="0"/>
              </a:rPr>
              <a:t>, mind, body in the healing of trauma</a:t>
            </a:r>
          </a:p>
          <a:p>
            <a:pPr lvl="2"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latin typeface="+mj-lt"/>
                <a:ea typeface="Aptos" panose="020B0004020202020204" pitchFamily="34" charset="0"/>
              </a:rPr>
              <a:t>Bessel Van Der Kolk, MD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7260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54C1C3-36E6-BB30-0656-A69670BBD68D}"/>
              </a:ext>
            </a:extLst>
          </p:cNvPr>
          <p:cNvSpPr txBox="1"/>
          <p:nvPr/>
        </p:nvSpPr>
        <p:spPr>
          <a:xfrm>
            <a:off x="1161536" y="1235676"/>
            <a:ext cx="1057738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Resources:</a:t>
            </a:r>
          </a:p>
          <a:p>
            <a:endParaRPr lang="en-US" sz="1600" dirty="0"/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600" i="1" u="sng" dirty="0">
                <a:latin typeface="+mj-lt"/>
              </a:rPr>
              <a:t>The Wim Hof Method</a:t>
            </a:r>
          </a:p>
          <a:p>
            <a:pPr lvl="1"/>
            <a:r>
              <a:rPr lang="en-US" sz="1600" i="1" dirty="0">
                <a:latin typeface="+mj-lt"/>
              </a:rPr>
              <a:t>	Wim Hof and Elissa Epel, PhD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i="1" u="sng" dirty="0">
                <a:latin typeface="+mj-lt"/>
              </a:rPr>
              <a:t> Radical Acceptance</a:t>
            </a:r>
            <a:endParaRPr lang="en-US" sz="1600" dirty="0">
              <a:latin typeface="+mj-lt"/>
            </a:endParaRPr>
          </a:p>
          <a:p>
            <a:pPr lvl="1"/>
            <a:r>
              <a:rPr lang="en-US" sz="1600" i="1" dirty="0">
                <a:latin typeface="+mj-lt"/>
              </a:rPr>
              <a:t>	Tara Brach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i="1" u="sng" dirty="0">
                <a:latin typeface="+mj-lt"/>
              </a:rPr>
              <a:t>Healing Trauma and Addiction With the Felt Sense Polyvagal Model- A Bottom-Up Approach</a:t>
            </a:r>
            <a:endParaRPr lang="en-US" sz="1600" i="1" dirty="0">
              <a:latin typeface="+mj-lt"/>
            </a:endParaRPr>
          </a:p>
          <a:p>
            <a:pPr lvl="1"/>
            <a:r>
              <a:rPr lang="en-US" sz="1600" i="1" dirty="0">
                <a:latin typeface="+mj-lt"/>
              </a:rPr>
              <a:t>	Jan Winhall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i="1" u="sng" dirty="0">
                <a:latin typeface="+mj-lt"/>
              </a:rPr>
              <a:t>20 Embodied Practices for Healing Trauma and Addiction Using The Felt Sense Polyvagal Model</a:t>
            </a:r>
          </a:p>
          <a:p>
            <a:pPr lvl="1"/>
            <a:r>
              <a:rPr lang="en-US" sz="1600" i="1" dirty="0">
                <a:latin typeface="+mj-lt"/>
              </a:rPr>
              <a:t>	Jan Winhall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i="1" u="sng" dirty="0">
                <a:latin typeface="+mj-lt"/>
              </a:rPr>
              <a:t>The Pain </a:t>
            </a:r>
            <a:r>
              <a:rPr lang="en-US" sz="1600" i="1" u="sng" dirty="0" err="1">
                <a:latin typeface="+mj-lt"/>
              </a:rPr>
              <a:t>Antedote</a:t>
            </a:r>
            <a:endParaRPr lang="en-US" sz="1600" i="1" u="sng" dirty="0">
              <a:latin typeface="+mj-lt"/>
            </a:endParaRPr>
          </a:p>
          <a:p>
            <a:pPr lvl="1"/>
            <a:r>
              <a:rPr lang="en-US" sz="1600" i="1" dirty="0">
                <a:latin typeface="+mj-lt"/>
              </a:rPr>
              <a:t>	Mel Pohl, MD and Katherine Ketcham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i="1" u="sng" dirty="0">
                <a:latin typeface="+mj-lt"/>
              </a:rPr>
              <a:t>Pain Recovery- How To Find Balance and Reduce Suffering From Chronic Pain A Comprehensive Opioid-Free Approach</a:t>
            </a:r>
          </a:p>
          <a:p>
            <a:pPr lvl="1"/>
            <a:r>
              <a:rPr lang="en-US" sz="1600" i="1" dirty="0">
                <a:latin typeface="+mj-lt"/>
              </a:rPr>
              <a:t>	Mel Pohl, MD, Frank J. Szabo, Jr, LADC, Daniel </a:t>
            </a:r>
            <a:r>
              <a:rPr lang="en-US" sz="1600" i="1" dirty="0" err="1">
                <a:latin typeface="+mj-lt"/>
              </a:rPr>
              <a:t>Shiode</a:t>
            </a:r>
            <a:r>
              <a:rPr lang="en-US" sz="1600" i="1" dirty="0">
                <a:latin typeface="+mj-lt"/>
              </a:rPr>
              <a:t>, PhD, and Robert Hunter, PhD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i="1" u="sng" dirty="0">
                <a:latin typeface="+mj-lt"/>
              </a:rPr>
              <a:t>A Day Without Pain</a:t>
            </a:r>
            <a:endParaRPr lang="en-US" sz="1600" i="1" dirty="0">
              <a:latin typeface="+mj-lt"/>
            </a:endParaRPr>
          </a:p>
          <a:p>
            <a:pPr lvl="1"/>
            <a:r>
              <a:rPr lang="en-US" sz="1600" i="1" dirty="0">
                <a:latin typeface="+mj-lt"/>
              </a:rPr>
              <a:t>	Mel Pohl, MD</a:t>
            </a:r>
            <a:endParaRPr lang="en-US" sz="1600" dirty="0">
              <a:latin typeface="+mj-lt"/>
            </a:endParaRPr>
          </a:p>
          <a:p>
            <a:pPr lvl="1">
              <a:spcBef>
                <a:spcPts val="0"/>
              </a:spcBef>
              <a:spcAft>
                <a:spcPts val="800"/>
              </a:spcAft>
            </a:pPr>
            <a:endParaRPr lang="en-US" sz="1600" i="1" u="sng" kern="100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5132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C6E87014-7445-5B4E-B208-C1F2D13F8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55353" y="3833086"/>
            <a:ext cx="3232683" cy="2424512"/>
          </a:xfrm>
          <a:prstGeom prst="rect">
            <a:avLst/>
          </a:prstGeom>
        </p:spPr>
      </p:pic>
      <p:pic>
        <p:nvPicPr>
          <p:cNvPr id="4" name="Picture 3" descr="A purple and gold background with white text&#10;&#10;AI-generated content may be incorrect.">
            <a:extLst>
              <a:ext uri="{FF2B5EF4-FFF2-40B4-BE49-F238E27FC236}">
                <a16:creationId xmlns:a16="http://schemas.microsoft.com/office/drawing/2014/main" id="{07A7484C-22FB-7BBF-B30D-F12DE5F05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262" y="1114186"/>
            <a:ext cx="5110743" cy="430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6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E79D02A7-FA54-1F98-C228-FDDA6E852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 Black" panose="020B0A04020102020204" pitchFamily="34" charset="0"/>
              </a:rPr>
              <a:t>RED WOUNDS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F2147-C603-41F6-BFF6-58404BEE8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Overt Traumatic wounds</a:t>
            </a:r>
          </a:p>
          <a:p>
            <a:r>
              <a:rPr lang="en-US" dirty="0"/>
              <a:t>What most think about when they hear the word, “Trauma”</a:t>
            </a:r>
          </a:p>
          <a:p>
            <a:r>
              <a:rPr lang="en-US" dirty="0"/>
              <a:t>“The presence of something that shouldn’t have happened.”</a:t>
            </a:r>
          </a:p>
          <a:p>
            <a:r>
              <a:rPr lang="en-US" dirty="0"/>
              <a:t>Different from the other kinds of wounds because it is traumatic if it happened firsthand or if it is witnessed.</a:t>
            </a:r>
          </a:p>
          <a:p>
            <a:r>
              <a:rPr lang="en-US" dirty="0"/>
              <a:t>Creates a fundamental sense of unsafety in the world and PTSD symptoms</a:t>
            </a:r>
          </a:p>
        </p:txBody>
      </p:sp>
    </p:spTree>
    <p:extLst>
      <p:ext uri="{BB962C8B-B14F-4D97-AF65-F5344CB8AC3E}">
        <p14:creationId xmlns:p14="http://schemas.microsoft.com/office/powerpoint/2010/main" val="123881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 crashed into a tree&#10;&#10;AI-generated content may be incorrect.">
            <a:extLst>
              <a:ext uri="{FF2B5EF4-FFF2-40B4-BE49-F238E27FC236}">
                <a16:creationId xmlns:a16="http://schemas.microsoft.com/office/drawing/2014/main" id="{8ADF90AC-3C3C-69D9-CE29-6A5694F5B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4707751" cy="3530813"/>
          </a:xfrm>
          <a:prstGeom prst="rect">
            <a:avLst/>
          </a:prstGeom>
        </p:spPr>
      </p:pic>
      <p:pic>
        <p:nvPicPr>
          <p:cNvPr id="6" name="Picture 5" descr="A fist in front of a person's body&#10;&#10;AI-generated content may be incorrect.">
            <a:extLst>
              <a:ext uri="{FF2B5EF4-FFF2-40B4-BE49-F238E27FC236}">
                <a16:creationId xmlns:a16="http://schemas.microsoft.com/office/drawing/2014/main" id="{63A84482-17D6-3227-27DC-1BCEE1D66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60507" y="3312575"/>
            <a:ext cx="3333750" cy="1838325"/>
          </a:xfrm>
          <a:prstGeom prst="rect">
            <a:avLst/>
          </a:prstGeom>
        </p:spPr>
      </p:pic>
      <p:pic>
        <p:nvPicPr>
          <p:cNvPr id="8" name="Picture 7" descr="A silhouette of a person bending&#10;&#10;AI-generated content may be incorrect.">
            <a:extLst>
              <a:ext uri="{FF2B5EF4-FFF2-40B4-BE49-F238E27FC236}">
                <a16:creationId xmlns:a16="http://schemas.microsoft.com/office/drawing/2014/main" id="{D66FB34F-8397-CAF1-9B7D-5ADB932649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957770" y="3363105"/>
            <a:ext cx="2703794" cy="3165142"/>
          </a:xfrm>
          <a:prstGeom prst="rect">
            <a:avLst/>
          </a:prstGeom>
        </p:spPr>
      </p:pic>
      <p:pic>
        <p:nvPicPr>
          <p:cNvPr id="13" name="Picture 12" descr="A group of soldiers jumping off a helicopter&#10;&#10;AI-generated content may be incorrect.">
            <a:extLst>
              <a:ext uri="{FF2B5EF4-FFF2-40B4-BE49-F238E27FC236}">
                <a16:creationId xmlns:a16="http://schemas.microsoft.com/office/drawing/2014/main" id="{3CEF49BB-D9D6-A3B7-FCB8-7AB6E12CB1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134011" y="-43180"/>
            <a:ext cx="3425868" cy="2678203"/>
          </a:xfrm>
          <a:prstGeom prst="rect">
            <a:avLst/>
          </a:prstGeom>
        </p:spPr>
      </p:pic>
      <p:pic>
        <p:nvPicPr>
          <p:cNvPr id="15" name="Picture 14" descr="A person holding up a pink sign&#10;&#10;AI-generated content may be incorrect.">
            <a:extLst>
              <a:ext uri="{FF2B5EF4-FFF2-40B4-BE49-F238E27FC236}">
                <a16:creationId xmlns:a16="http://schemas.microsoft.com/office/drawing/2014/main" id="{EFAA531B-6F35-CF07-73E7-4631E6BB5E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0" y="5110478"/>
            <a:ext cx="4183808" cy="1673523"/>
          </a:xfrm>
          <a:prstGeom prst="rect">
            <a:avLst/>
          </a:prstGeom>
        </p:spPr>
      </p:pic>
      <p:pic>
        <p:nvPicPr>
          <p:cNvPr id="17" name="Picture 16" descr="A bone with a broken bone&#10;&#10;AI-generated content may be incorrect.">
            <a:extLst>
              <a:ext uri="{FF2B5EF4-FFF2-40B4-BE49-F238E27FC236}">
                <a16:creationId xmlns:a16="http://schemas.microsoft.com/office/drawing/2014/main" id="{FBA6111C-D5B4-1D83-6E11-1A10FEC700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6795544" y="4696718"/>
            <a:ext cx="1731853" cy="1731853"/>
          </a:xfrm>
          <a:prstGeom prst="rect">
            <a:avLst/>
          </a:prstGeom>
        </p:spPr>
      </p:pic>
      <p:pic>
        <p:nvPicPr>
          <p:cNvPr id="19" name="Picture 18" descr="A fire on a building&#10;&#10;AI-generated content may be incorrect.">
            <a:extLst>
              <a:ext uri="{FF2B5EF4-FFF2-40B4-BE49-F238E27FC236}">
                <a16:creationId xmlns:a16="http://schemas.microsoft.com/office/drawing/2014/main" id="{6739E78F-41A2-56A2-EC15-E7324A69A7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334615" y="0"/>
            <a:ext cx="3857385" cy="2893039"/>
          </a:xfrm>
          <a:prstGeom prst="rect">
            <a:avLst/>
          </a:prstGeom>
        </p:spPr>
      </p:pic>
      <p:pic>
        <p:nvPicPr>
          <p:cNvPr id="21" name="Picture 20" descr="A city skyline with lights in the sky&#10;&#10;AI-generated content may be incorrect.">
            <a:extLst>
              <a:ext uri="{FF2B5EF4-FFF2-40B4-BE49-F238E27FC236}">
                <a16:creationId xmlns:a16="http://schemas.microsoft.com/office/drawing/2014/main" id="{2919DD4B-22B1-DD48-D789-8B137F35AF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8712428" y="4473348"/>
            <a:ext cx="3479572" cy="2310653"/>
          </a:xfrm>
          <a:prstGeom prst="rect">
            <a:avLst/>
          </a:prstGeom>
        </p:spPr>
      </p:pic>
      <p:pic>
        <p:nvPicPr>
          <p:cNvPr id="24" name="Picture 23" descr="A young child standing in a cemetery&#10;&#10;AI-generated content may be incorrect.">
            <a:extLst>
              <a:ext uri="{FF2B5EF4-FFF2-40B4-BE49-F238E27FC236}">
                <a16:creationId xmlns:a16="http://schemas.microsoft.com/office/drawing/2014/main" id="{7D37FD33-2271-27AA-A048-5E49F4F9B39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6038771" y="2091093"/>
            <a:ext cx="3646640" cy="244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9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65CA75-21B3-1578-27D0-67EEE47502B5}"/>
              </a:ext>
            </a:extLst>
          </p:cNvPr>
          <p:cNvSpPr txBox="1"/>
          <p:nvPr/>
        </p:nvSpPr>
        <p:spPr>
          <a:xfrm>
            <a:off x="960505" y="422622"/>
            <a:ext cx="10089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Complex PTSD Symptoms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DBBFC6-334A-E6E3-F98C-EAA7D15A1754}"/>
              </a:ext>
            </a:extLst>
          </p:cNvPr>
          <p:cNvSpPr txBox="1"/>
          <p:nvPr/>
        </p:nvSpPr>
        <p:spPr>
          <a:xfrm>
            <a:off x="1160289" y="2382048"/>
            <a:ext cx="98893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Flashbacks								Memory Lapses</a:t>
            </a:r>
          </a:p>
          <a:p>
            <a:r>
              <a:rPr lang="en-US" sz="2400" dirty="0"/>
              <a:t>Distorted Sense of Self				Emotional Dysregulation</a:t>
            </a:r>
          </a:p>
          <a:p>
            <a:r>
              <a:rPr lang="en-US" sz="2400" dirty="0"/>
              <a:t>Hyperarousal							Unexplained Upset Stomach</a:t>
            </a:r>
          </a:p>
          <a:p>
            <a:r>
              <a:rPr lang="en-US" sz="2400" dirty="0"/>
              <a:t>Sleep Disturbances					Interpersonal Challenges</a:t>
            </a:r>
          </a:p>
          <a:p>
            <a:r>
              <a:rPr lang="en-US" sz="2400" dirty="0"/>
              <a:t>Avoidance 								Substance Abuse</a:t>
            </a:r>
          </a:p>
          <a:p>
            <a:r>
              <a:rPr lang="en-US" sz="2400" dirty="0"/>
              <a:t>Low Self Esteem						Chronic Health Conditions</a:t>
            </a:r>
          </a:p>
          <a:p>
            <a:r>
              <a:rPr lang="en-US" sz="2400" dirty="0"/>
              <a:t>Thoughts of Suicide					Unexplained Headaches</a:t>
            </a:r>
          </a:p>
          <a:p>
            <a:r>
              <a:rPr lang="en-US" sz="2400" dirty="0"/>
              <a:t>Autoimmune Conditions				Hypervigilance</a:t>
            </a:r>
          </a:p>
        </p:txBody>
      </p:sp>
    </p:spTree>
    <p:extLst>
      <p:ext uri="{BB962C8B-B14F-4D97-AF65-F5344CB8AC3E}">
        <p14:creationId xmlns:p14="http://schemas.microsoft.com/office/powerpoint/2010/main" val="652015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F0D7D-2FB7-9E66-95E9-352E7D9F7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5"/>
                </a:solidFill>
                <a:latin typeface="Arial Black" panose="020B0A04020102020204" pitchFamily="34" charset="0"/>
              </a:rPr>
              <a:t>BLUE WOUNDS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6F41FA-86AE-0DD9-6AAE-9215E00B3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Absent/ Neglect wounds</a:t>
            </a:r>
          </a:p>
          <a:p>
            <a:r>
              <a:rPr lang="en-US" dirty="0"/>
              <a:t>“The absence of something that SHOULD have happened.”</a:t>
            </a:r>
          </a:p>
          <a:p>
            <a:r>
              <a:rPr lang="en-US" dirty="0"/>
              <a:t>Very hard to measure and name because how do you measure what you didn’t get?</a:t>
            </a:r>
          </a:p>
          <a:p>
            <a:r>
              <a:rPr lang="en-US" dirty="0"/>
              <a:t>Make molehills from mountains; i.e. Grand minimizers</a:t>
            </a:r>
          </a:p>
          <a:p>
            <a:r>
              <a:rPr lang="en-US" dirty="0"/>
              <a:t>“It didn’t matter! (Because I didn’t matter.)”</a:t>
            </a:r>
          </a:p>
          <a:p>
            <a:r>
              <a:rPr lang="en-US" dirty="0"/>
              <a:t>Children come into the world with the same basic needs: Shelter, Safety, Love, and need to be prioritized</a:t>
            </a:r>
          </a:p>
          <a:p>
            <a:r>
              <a:rPr lang="en-US" dirty="0"/>
              <a:t>Results in a Fundamental sense of unworthiness</a:t>
            </a:r>
          </a:p>
        </p:txBody>
      </p:sp>
    </p:spTree>
    <p:extLst>
      <p:ext uri="{BB962C8B-B14F-4D97-AF65-F5344CB8AC3E}">
        <p14:creationId xmlns:p14="http://schemas.microsoft.com/office/powerpoint/2010/main" val="26662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2B963-D0C8-955A-FF07-189D6475C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CC00"/>
                </a:solidFill>
                <a:latin typeface="Arial Black" panose="020B0A04020102020204" pitchFamily="34" charset="0"/>
              </a:rPr>
              <a:t>YELLOW WOUNDS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2ECA4-3385-B24C-E6E0-8C2D8CD63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Enmeshment and Role Confusion</a:t>
            </a:r>
          </a:p>
          <a:p>
            <a:r>
              <a:rPr lang="en-US" dirty="0"/>
              <a:t>I don’t know where I begin and YOU end.</a:t>
            </a:r>
          </a:p>
          <a:p>
            <a:r>
              <a:rPr lang="en-US" dirty="0"/>
              <a:t>Present in families with high parental need that </a:t>
            </a:r>
            <a:r>
              <a:rPr lang="en-US" dirty="0" err="1"/>
              <a:t>supercedes</a:t>
            </a:r>
            <a:r>
              <a:rPr lang="en-US" dirty="0"/>
              <a:t> the needs of the children</a:t>
            </a:r>
          </a:p>
          <a:p>
            <a:r>
              <a:rPr lang="en-US" dirty="0"/>
              <a:t>Children lose their childhoods</a:t>
            </a:r>
          </a:p>
          <a:p>
            <a:r>
              <a:rPr lang="en-US" dirty="0"/>
              <a:t>Results in lifetime pervasive anxiety</a:t>
            </a:r>
          </a:p>
          <a:p>
            <a:r>
              <a:rPr lang="en-US" dirty="0"/>
              <a:t>Claudia Black story about parentalized children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32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4538</TotalTime>
  <Words>1352</Words>
  <Application>Microsoft Office PowerPoint</Application>
  <PresentationFormat>Widescreen</PresentationFormat>
  <Paragraphs>251</Paragraphs>
  <Slides>44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Aptos</vt:lpstr>
      <vt:lpstr>Aptos Black</vt:lpstr>
      <vt:lpstr>Arial</vt:lpstr>
      <vt:lpstr>Arial Black</vt:lpstr>
      <vt:lpstr>Century Gothic</vt:lpstr>
      <vt:lpstr>Lucida Sans</vt:lpstr>
      <vt:lpstr>Wingdings</vt:lpstr>
      <vt:lpstr>Wingdings 3</vt:lpstr>
      <vt:lpstr>Ion</vt:lpstr>
      <vt:lpstr>What happens in Vagus…</vt:lpstr>
      <vt:lpstr>PowerPoint Presentation</vt:lpstr>
      <vt:lpstr>What Is Trauma?</vt:lpstr>
      <vt:lpstr>Wound Identification</vt:lpstr>
      <vt:lpstr>RED WOUNDS</vt:lpstr>
      <vt:lpstr>PowerPoint Presentation</vt:lpstr>
      <vt:lpstr>PowerPoint Presentation</vt:lpstr>
      <vt:lpstr>BLUE WOUNDS</vt:lpstr>
      <vt:lpstr>YELLOW WOUNDS</vt:lpstr>
      <vt:lpstr>WOUND RECAP</vt:lpstr>
      <vt:lpstr>TRAUMA EGG</vt:lpstr>
      <vt:lpstr>TRAUMA EGG Marilyn Murray- The Murray Method</vt:lpstr>
      <vt:lpstr>PowerPoint Presentation</vt:lpstr>
      <vt:lpstr>PowerPoint Presentation</vt:lpstr>
      <vt:lpstr>Trauma Egg Assignment Suggestions </vt:lpstr>
      <vt:lpstr>Healing Trauma Through Polyvagal Interventions:   Using What Your Body Already Knows </vt:lpstr>
      <vt:lpstr>PowerPoint Presentation</vt:lpstr>
      <vt:lpstr>PowerPoint Presentation</vt:lpstr>
      <vt:lpstr>PowerPoint Presentation</vt:lpstr>
      <vt:lpstr>   GLIMMERS AND TRIGGERS </vt:lpstr>
      <vt:lpstr>TRIGGERS   </vt:lpstr>
      <vt:lpstr>PowerPoint Presentation</vt:lpstr>
      <vt:lpstr>TRIGGERS ARE OUR FRIEND     </vt:lpstr>
      <vt:lpstr>PowerPoint Presentation</vt:lpstr>
      <vt:lpstr>GLIMMERS    </vt:lpstr>
      <vt:lpstr>EXAMPLES OF GLIMMERS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Karen Moran</dc:creator>
  <cp:lastModifiedBy>Karen Moran</cp:lastModifiedBy>
  <cp:revision>5</cp:revision>
  <dcterms:created xsi:type="dcterms:W3CDTF">2025-03-10T03:13:45Z</dcterms:created>
  <dcterms:modified xsi:type="dcterms:W3CDTF">2025-09-04T14:07:07Z</dcterms:modified>
</cp:coreProperties>
</file>